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4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0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9966FF"/>
    <a:srgbClr val="00CC66"/>
    <a:srgbClr val="FF99CC"/>
    <a:srgbClr val="00FF00"/>
    <a:srgbClr val="CC00CC"/>
    <a:srgbClr val="FF66CC"/>
    <a:srgbClr val="00CC00"/>
    <a:srgbClr val="0080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1637" autoAdjust="0"/>
  </p:normalViewPr>
  <p:slideViewPr>
    <p:cSldViewPr>
      <p:cViewPr varScale="1">
        <p:scale>
          <a:sx n="67" d="100"/>
          <a:sy n="67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0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92887-9058-4CB6-945D-28110D9C5137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4BF2C-1B8B-4AA2-9BE7-8E7E2F817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6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4BF2C-1B8B-4AA2-9BE7-8E7E2F817A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66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4BF2C-1B8B-4AA2-9BE7-8E7E2F817A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31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4BF2C-1B8B-4AA2-9BE7-8E7E2F817A1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85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2D302F0C-1CDB-48CE-A1B8-FFCC9540887F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19E8677E-174F-46C3-979C-713F6A4E93E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chimes.wav"/>
          </p:stSnd>
        </p:sndAc>
      </p:transition>
    </mc:Choice>
    <mc:Fallback xmlns="">
      <p:transition spd="slow">
        <p:sndAc>
          <p:stSnd>
            <p:snd r:embed="rId14" name="chimes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1.wav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openxmlformats.org/officeDocument/2006/relationships/audio" Target="../media/audio1.wav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audio" Target="../media/audio1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58.jpeg"/><Relationship Id="rId4" Type="http://schemas.openxmlformats.org/officeDocument/2006/relationships/image" Target="../media/image57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0" y="914400"/>
            <a:ext cx="5257800" cy="2286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Social science 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76200"/>
            <a:ext cx="4572000" cy="3581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8" y="5943600"/>
            <a:ext cx="609600" cy="542837"/>
          </a:xfrm>
          <a:prstGeom prst="ellipse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425" y="3886200"/>
            <a:ext cx="899187" cy="847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2"/>
          <a:stretch/>
        </p:blipFill>
        <p:spPr>
          <a:xfrm>
            <a:off x="5100018" y="4848104"/>
            <a:ext cx="762000" cy="691001"/>
          </a:xfrm>
          <a:prstGeom prst="ellipse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018" y="5705387"/>
            <a:ext cx="762000" cy="781050"/>
          </a:xfrm>
          <a:prstGeom prst="ellipse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9038" y="3828721"/>
            <a:ext cx="3810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smtClean="0">
                <a:solidFill>
                  <a:srgbClr val="FFFF00"/>
                </a:solidFill>
              </a:rPr>
              <a:t>Prepared by </a:t>
            </a:r>
          </a:p>
          <a:p>
            <a:r>
              <a:rPr lang="en-US" sz="4000" b="1" dirty="0" err="1" smtClean="0"/>
              <a:t>Mallikarjun</a:t>
            </a:r>
            <a:r>
              <a:rPr lang="en-US" sz="4000" b="1" dirty="0" smtClean="0"/>
              <a:t> S </a:t>
            </a:r>
          </a:p>
          <a:p>
            <a:r>
              <a:rPr lang="en-US" sz="4000" b="1" dirty="0" err="1" smtClean="0"/>
              <a:t>Asst</a:t>
            </a:r>
            <a:r>
              <a:rPr lang="en-US" sz="4000" b="1" dirty="0" smtClean="0"/>
              <a:t> Teacher 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90600" y="5943600"/>
            <a:ext cx="1957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87470 98574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37935" y="3924299"/>
            <a:ext cx="2740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 </a:t>
            </a:r>
            <a:r>
              <a:rPr lang="en-US" sz="2800" b="1" dirty="0" err="1" smtClean="0"/>
              <a:t>Mallikarjun</a:t>
            </a:r>
            <a:r>
              <a:rPr lang="en-US" sz="2800" b="1" dirty="0" smtClean="0"/>
              <a:t> S M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132125" y="4869633"/>
            <a:ext cx="2740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 S </a:t>
            </a:r>
            <a:r>
              <a:rPr lang="en-US" sz="2800" b="1" dirty="0" err="1" smtClean="0"/>
              <a:t>Mallikarjun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943745" y="5564673"/>
            <a:ext cx="2928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smallikarjun798@gmail.com</a:t>
            </a:r>
            <a:endParaRPr lang="en-US" sz="28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98" y="228600"/>
            <a:ext cx="1752600" cy="24384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258" y="228600"/>
            <a:ext cx="174942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91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8610600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609600"/>
            <a:ext cx="792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u="sng" dirty="0" smtClean="0">
                <a:solidFill>
                  <a:srgbClr val="FFFF00"/>
                </a:solidFill>
              </a:rPr>
              <a:t>GEOGRAPHY</a:t>
            </a:r>
            <a:r>
              <a:rPr lang="en-US" sz="4800" b="1" i="1" dirty="0" smtClean="0"/>
              <a:t> </a:t>
            </a:r>
          </a:p>
          <a:p>
            <a:pPr algn="ctr"/>
            <a:r>
              <a:rPr lang="en-US" sz="4800" b="1" dirty="0" smtClean="0"/>
              <a:t>Chapter </a:t>
            </a:r>
            <a:r>
              <a:rPr lang="en-US" sz="4800" b="1" dirty="0" smtClean="0"/>
              <a:t>– 2</a:t>
            </a:r>
          </a:p>
          <a:p>
            <a:pPr algn="ctr"/>
            <a:r>
              <a:rPr lang="en-US" sz="4800" b="1" dirty="0" smtClean="0"/>
              <a:t>INDIAN PHYSIOGRAPHY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411650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532376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4000" b="1" dirty="0" smtClean="0"/>
              <a:t> Physiographic Divisions of India </a:t>
            </a:r>
          </a:p>
          <a:p>
            <a:pPr algn="l">
              <a:buClr>
                <a:schemeClr val="tx2"/>
              </a:buClr>
            </a:pPr>
            <a:r>
              <a:rPr lang="en-US" sz="4000" b="1" dirty="0" smtClean="0"/>
              <a:t>      </a:t>
            </a:r>
            <a:r>
              <a:rPr lang="en-US" sz="3200" b="1" dirty="0" smtClean="0">
                <a:solidFill>
                  <a:srgbClr val="FFFF00"/>
                </a:solidFill>
              </a:rPr>
              <a:t>1. The Northern Mountains </a:t>
            </a:r>
          </a:p>
          <a:p>
            <a:pPr algn="l">
              <a:buClr>
                <a:schemeClr val="tx2"/>
              </a:buClr>
            </a:pPr>
            <a:r>
              <a:rPr lang="en-US" sz="3200" b="1" dirty="0" smtClean="0">
                <a:solidFill>
                  <a:srgbClr val="FFFF00"/>
                </a:solidFill>
              </a:rPr>
              <a:t>       2. The Northern Great Plains </a:t>
            </a:r>
          </a:p>
          <a:p>
            <a:pPr algn="l">
              <a:buClr>
                <a:schemeClr val="tx2"/>
              </a:buClr>
            </a:pPr>
            <a:r>
              <a:rPr lang="en-US" sz="3200" b="1" dirty="0" smtClean="0">
                <a:solidFill>
                  <a:srgbClr val="FFFF00"/>
                </a:solidFill>
              </a:rPr>
              <a:t>       3. The Peninsular Plateau </a:t>
            </a:r>
          </a:p>
          <a:p>
            <a:pPr algn="l">
              <a:buClr>
                <a:schemeClr val="tx2"/>
              </a:buClr>
            </a:pPr>
            <a:r>
              <a:rPr lang="en-US" sz="3200" b="1" dirty="0" smtClean="0">
                <a:solidFill>
                  <a:srgbClr val="FFFF00"/>
                </a:solidFill>
              </a:rPr>
              <a:t>       4. The Costal Plains and Islands</a:t>
            </a:r>
          </a:p>
          <a:p>
            <a:pPr marL="571500" indent="-571500" algn="l"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4000" b="1" dirty="0"/>
              <a:t>Features and </a:t>
            </a:r>
            <a:r>
              <a:rPr lang="en-US" sz="4000" b="1" dirty="0" smtClean="0"/>
              <a:t>Importance of the physiographic divisions</a:t>
            </a:r>
            <a:endParaRPr lang="en-US" sz="4000" b="1" dirty="0"/>
          </a:p>
          <a:p>
            <a:pPr marL="571500" indent="-571500" algn="l">
              <a:buClr>
                <a:schemeClr val="tx2"/>
              </a:buClr>
              <a:buFont typeface="Wingdings" pitchFamily="2" charset="2"/>
              <a:buChar char="Ø"/>
            </a:pPr>
            <a:endParaRPr lang="en-US" sz="40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543800" cy="121920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Cooper Black" pitchFamily="18" charset="0"/>
              </a:rPr>
              <a:t>In this unit you learn </a:t>
            </a:r>
            <a:endParaRPr lang="en-US" sz="4000" dirty="0"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84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608576"/>
          </a:xfrm>
        </p:spPr>
        <p:txBody>
          <a:bodyPr>
            <a:normAutofit lnSpcReduction="10000"/>
          </a:bodyPr>
          <a:lstStyle/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900" b="1" dirty="0" smtClean="0">
                <a:solidFill>
                  <a:srgbClr val="FF6600"/>
                </a:solidFill>
              </a:rPr>
              <a:t>India</a:t>
            </a:r>
            <a:r>
              <a:rPr lang="en-US" sz="3900" b="1" dirty="0" smtClean="0"/>
              <a:t> is a vast country and it has a </a:t>
            </a:r>
            <a:r>
              <a:rPr lang="en-US" sz="3900" b="1" dirty="0" smtClean="0">
                <a:solidFill>
                  <a:srgbClr val="00B050"/>
                </a:solidFill>
              </a:rPr>
              <a:t>variety of landforms</a:t>
            </a:r>
            <a:r>
              <a:rPr lang="en-US" sz="3900" b="1" dirty="0" smtClean="0"/>
              <a:t>. They include mountains, plateaus, plains, valleys and coastal plains. </a:t>
            </a:r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900" b="1" dirty="0" smtClean="0"/>
              <a:t>These have influence on the rivers system, climate, natural vegetation, land use, agriculture, transport, distribution of population etc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609600"/>
            <a:ext cx="7315200" cy="10668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3200" i="1" dirty="0" smtClean="0"/>
              <a:t>General features  of the landforms of India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65986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1981200"/>
            <a:ext cx="8610600" cy="4532376"/>
          </a:xfrm>
        </p:spPr>
        <p:txBody>
          <a:bodyPr/>
          <a:lstStyle/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>
                <a:latin typeface="+mj-lt"/>
              </a:rPr>
              <a:t>On the basis of physiography, India can be divided into four major divisions. </a:t>
            </a:r>
          </a:p>
          <a:p>
            <a:pPr algn="l">
              <a:buClr>
                <a:srgbClr val="00B0F0"/>
              </a:buClr>
            </a:pPr>
            <a:r>
              <a:rPr lang="en-US" sz="3600" b="1" dirty="0" smtClean="0">
                <a:solidFill>
                  <a:srgbClr val="00B0F0"/>
                </a:solidFill>
                <a:latin typeface="+mj-lt"/>
              </a:rPr>
              <a:t>   1. The Northern Mountains</a:t>
            </a:r>
          </a:p>
          <a:p>
            <a:pPr algn="l">
              <a:buClr>
                <a:srgbClr val="00B0F0"/>
              </a:buClr>
            </a:pPr>
            <a:r>
              <a:rPr lang="en-US" sz="3600" b="1" dirty="0">
                <a:latin typeface="+mj-lt"/>
              </a:rPr>
              <a:t> </a:t>
            </a:r>
            <a:r>
              <a:rPr lang="en-US" sz="3600" b="1" dirty="0" smtClean="0">
                <a:latin typeface="+mj-lt"/>
              </a:rPr>
              <a:t>  </a:t>
            </a:r>
            <a:r>
              <a:rPr lang="en-US" sz="3600" b="1" dirty="0" smtClean="0">
                <a:solidFill>
                  <a:srgbClr val="FFC000"/>
                </a:solidFill>
                <a:latin typeface="+mj-lt"/>
              </a:rPr>
              <a:t>2. The Northern Great Plains </a:t>
            </a:r>
          </a:p>
          <a:p>
            <a:pPr algn="l">
              <a:buClr>
                <a:srgbClr val="00B0F0"/>
              </a:buClr>
            </a:pPr>
            <a:r>
              <a:rPr lang="en-US" sz="3600" b="1" dirty="0">
                <a:latin typeface="+mj-lt"/>
              </a:rPr>
              <a:t> </a:t>
            </a:r>
            <a:r>
              <a:rPr lang="en-US" sz="3600" b="1" dirty="0" smtClean="0">
                <a:latin typeface="+mj-lt"/>
              </a:rPr>
              <a:t>  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3. The Peninsular Plateau </a:t>
            </a:r>
          </a:p>
          <a:p>
            <a:pPr algn="l">
              <a:buClr>
                <a:srgbClr val="00B0F0"/>
              </a:buClr>
            </a:pPr>
            <a:r>
              <a:rPr lang="en-US" sz="3600" b="1" dirty="0">
                <a:latin typeface="+mj-lt"/>
              </a:rPr>
              <a:t> </a:t>
            </a:r>
            <a:r>
              <a:rPr lang="en-US" sz="3600" b="1" dirty="0" smtClean="0">
                <a:latin typeface="+mj-lt"/>
              </a:rPr>
              <a:t>  </a:t>
            </a:r>
            <a:r>
              <a:rPr lang="en-US" sz="3600" b="1" dirty="0" smtClean="0">
                <a:solidFill>
                  <a:srgbClr val="00CC00"/>
                </a:solidFill>
                <a:latin typeface="+mj-lt"/>
              </a:rPr>
              <a:t>4. The Coastal Plains And Islands </a:t>
            </a:r>
          </a:p>
          <a:p>
            <a:pPr marL="342900" indent="-342900">
              <a:buClr>
                <a:srgbClr val="00B0F0"/>
              </a:buClr>
              <a:buFont typeface="Wingdings" pitchFamily="2" charset="2"/>
              <a:buChar char="§"/>
            </a:pPr>
            <a:endParaRPr lang="en-US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295400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en-US" sz="3600" dirty="0" smtClean="0">
                <a:latin typeface="Berlin Sans FB Demi" pitchFamily="34" charset="0"/>
              </a:rPr>
              <a:t>PHYSIOGRAPHIC DIVISIONS OF India </a:t>
            </a:r>
            <a:endParaRPr lang="en-US" sz="3600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36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76200"/>
            <a:ext cx="5181600" cy="6629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2400" y="384958"/>
            <a:ext cx="335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        The Northern 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Mountains                 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123825" y="533400"/>
            <a:ext cx="714375" cy="227796"/>
          </a:xfrm>
          <a:prstGeom prst="rect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1676400"/>
            <a:ext cx="685800" cy="228600"/>
          </a:xfrm>
          <a:prstGeom prst="rect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57250" y="1533851"/>
            <a:ext cx="2495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The Northern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Grate Plains             </a:t>
            </a:r>
            <a:endParaRPr lang="en-US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190500" y="2895600"/>
            <a:ext cx="666750" cy="209549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90600" y="2707986"/>
            <a:ext cx="30107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Deccan Plateau 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190500" y="3962400"/>
            <a:ext cx="666750" cy="228600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57262" y="3810000"/>
            <a:ext cx="28051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The East Coast and </a:t>
            </a:r>
          </a:p>
          <a:p>
            <a:r>
              <a:rPr lang="en-US" sz="3200" b="1" dirty="0" smtClean="0"/>
              <a:t>West Coast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190501" y="5876925"/>
            <a:ext cx="666750" cy="228600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10789" y="5698837"/>
            <a:ext cx="2803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Indian Islands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62697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76200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7030A0"/>
                </a:solidFill>
                <a:latin typeface="Berlin Sans FB Demi" pitchFamily="34" charset="0"/>
              </a:rPr>
              <a:t>1</a:t>
            </a:r>
            <a:r>
              <a:rPr lang="en-US" sz="4000" dirty="0" smtClean="0">
                <a:solidFill>
                  <a:srgbClr val="7030A0"/>
                </a:solidFill>
                <a:latin typeface="Berlin Sans FB Demi" pitchFamily="34" charset="0"/>
              </a:rPr>
              <a:t>. The  northern  mountains </a:t>
            </a:r>
            <a:endParaRPr lang="en-US" sz="40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" y="1219200"/>
            <a:ext cx="8839200" cy="5638800"/>
          </a:xfrm>
        </p:spPr>
        <p:txBody>
          <a:bodyPr>
            <a:noAutofit/>
          </a:bodyPr>
          <a:lstStyle/>
          <a:p>
            <a:pPr marL="342900" indent="-342900" algn="l">
              <a:buClr>
                <a:srgbClr val="00B0F0"/>
              </a:buClr>
              <a:buFont typeface="Arial" pitchFamily="34" charset="0"/>
              <a:buChar char="•"/>
            </a:pPr>
            <a:r>
              <a:rPr lang="en-US" sz="3200" b="1" dirty="0" smtClean="0">
                <a:latin typeface="+mj-lt"/>
              </a:rPr>
              <a:t>The northern mountains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>
                <a:latin typeface="+mj-lt"/>
              </a:rPr>
              <a:t>    comprise of the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>
                <a:solidFill>
                  <a:srgbClr val="FFFF00"/>
                </a:solidFill>
                <a:latin typeface="+mj-lt"/>
              </a:rPr>
              <a:t>    Himalayas </a:t>
            </a:r>
            <a:r>
              <a:rPr lang="en-US" sz="3200" b="1" dirty="0" smtClean="0">
                <a:latin typeface="+mj-lt"/>
              </a:rPr>
              <a:t>which are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>
                <a:latin typeface="+mj-lt"/>
              </a:rPr>
              <a:t>    a group of </a:t>
            </a:r>
            <a:r>
              <a:rPr lang="en-US" sz="3200" b="1" dirty="0" smtClean="0">
                <a:solidFill>
                  <a:srgbClr val="00B0F0"/>
                </a:solidFill>
                <a:latin typeface="+mj-lt"/>
              </a:rPr>
              <a:t>young fold 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>
                <a:solidFill>
                  <a:srgbClr val="00B0F0"/>
                </a:solidFill>
                <a:latin typeface="+mj-lt"/>
              </a:rPr>
              <a:t>    mountains </a:t>
            </a:r>
          </a:p>
          <a:p>
            <a:pPr marL="342900" indent="-342900" algn="l">
              <a:buClr>
                <a:srgbClr val="00B0F0"/>
              </a:buClr>
              <a:buFont typeface="Arial" pitchFamily="34" charset="0"/>
              <a:buChar char="•"/>
            </a:pPr>
            <a:r>
              <a:rPr lang="en-US" sz="3200" b="1" dirty="0" smtClean="0">
                <a:latin typeface="+mj-lt"/>
              </a:rPr>
              <a:t>They are the 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highest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   mountain ranges</a:t>
            </a:r>
            <a:r>
              <a:rPr lang="en-US" sz="3200" b="1" dirty="0" smtClean="0">
                <a:latin typeface="+mj-lt"/>
              </a:rPr>
              <a:t> in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>
                <a:latin typeface="+mj-lt"/>
              </a:rPr>
              <a:t>   the world </a:t>
            </a:r>
          </a:p>
          <a:p>
            <a:pPr marL="342900" indent="-342900" algn="l">
              <a:buClr>
                <a:srgbClr val="00B0F0"/>
              </a:buClr>
              <a:buFont typeface="Arial" pitchFamily="34" charset="0"/>
              <a:buChar char="•"/>
            </a:pPr>
            <a:r>
              <a:rPr lang="en-US" sz="3200" b="1" dirty="0" smtClean="0">
                <a:latin typeface="+mj-lt"/>
              </a:rPr>
              <a:t>They have highest peaks,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>
                <a:latin typeface="+mj-lt"/>
              </a:rPr>
              <a:t>   deep valleys and gorges, glaciers, passes etc</a:t>
            </a:r>
            <a:r>
              <a:rPr lang="en-US" sz="2800" b="1" dirty="0" smtClean="0">
                <a:latin typeface="+mj-lt"/>
              </a:rPr>
              <a:t>. </a:t>
            </a:r>
            <a:endParaRPr lang="en-US" sz="2800" b="1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47800"/>
            <a:ext cx="4038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738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152400"/>
            <a:ext cx="8686800" cy="6553200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200" b="1" dirty="0" smtClean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200" b="1" dirty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200" b="1" dirty="0" smtClean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200" b="1" dirty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200" b="1" dirty="0" smtClean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200" b="1" dirty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200" b="1" dirty="0" smtClean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200" b="1" dirty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200" b="1" dirty="0" smtClean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r>
              <a:rPr lang="en-US" sz="3200" b="1" dirty="0" smtClean="0"/>
              <a:t> </a:t>
            </a:r>
            <a:r>
              <a:rPr lang="en-US" sz="3900" b="1" dirty="0" smtClean="0"/>
              <a:t>In India they extends from the </a:t>
            </a:r>
            <a:r>
              <a:rPr lang="en-US" sz="3900" b="1" dirty="0" smtClean="0">
                <a:solidFill>
                  <a:srgbClr val="FF6600"/>
                </a:solidFill>
              </a:rPr>
              <a:t>Indus       Gorge in west to the Brahmaputra Gorge </a:t>
            </a:r>
            <a:r>
              <a:rPr lang="en-US" sz="3900" b="1" dirty="0" smtClean="0"/>
              <a:t>in the east for </a:t>
            </a:r>
            <a:r>
              <a:rPr lang="en-US" sz="3900" b="1" dirty="0" smtClean="0">
                <a:solidFill>
                  <a:srgbClr val="00B0F0"/>
                </a:solidFill>
              </a:rPr>
              <a:t>2400 </a:t>
            </a:r>
            <a:r>
              <a:rPr lang="en-US" sz="3900" b="1" dirty="0" err="1" smtClean="0">
                <a:solidFill>
                  <a:srgbClr val="00B0F0"/>
                </a:solidFill>
              </a:rPr>
              <a:t>kms</a:t>
            </a:r>
            <a:endParaRPr lang="en-US" sz="3900" b="1" dirty="0" smtClean="0"/>
          </a:p>
          <a:p>
            <a:pPr marL="457200" indent="-4572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r>
              <a:rPr lang="en-US" sz="3900" b="1" dirty="0" smtClean="0"/>
              <a:t>The </a:t>
            </a:r>
            <a:r>
              <a:rPr lang="en-US" sz="3900" b="1" dirty="0"/>
              <a:t>width various from </a:t>
            </a:r>
          </a:p>
          <a:p>
            <a:pPr algn="l">
              <a:buClr>
                <a:srgbClr val="00B0F0"/>
              </a:buClr>
              <a:buSzPct val="125000"/>
            </a:pPr>
            <a:r>
              <a:rPr lang="en-US" sz="3900" b="1" dirty="0"/>
              <a:t>     240 to 320 </a:t>
            </a:r>
            <a:r>
              <a:rPr lang="en-US" sz="3900" b="1" dirty="0" err="1" smtClean="0"/>
              <a:t>kms</a:t>
            </a:r>
            <a:r>
              <a:rPr lang="en-US" sz="3900" b="1" dirty="0" smtClean="0"/>
              <a:t> </a:t>
            </a:r>
            <a:endParaRPr lang="en-US" sz="3900" b="1" dirty="0"/>
          </a:p>
          <a:p>
            <a:pPr algn="l">
              <a:buClr>
                <a:srgbClr val="00B0F0"/>
              </a:buClr>
              <a:buSzPct val="125000"/>
            </a:pP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8534400" cy="3724275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12660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76200" y="152400"/>
            <a:ext cx="8915400" cy="6400800"/>
          </a:xfrm>
        </p:spPr>
        <p:txBody>
          <a:bodyPr>
            <a:normAutofit/>
          </a:bodyPr>
          <a:lstStyle/>
          <a:p>
            <a:pPr marL="457200" indent="-457200" algn="l">
              <a:buClr>
                <a:srgbClr val="00B0F0"/>
              </a:buClr>
              <a:buSzPct val="128000"/>
              <a:buFont typeface="Wingdings" pitchFamily="2" charset="2"/>
              <a:buChar char="§"/>
            </a:pPr>
            <a:r>
              <a:rPr lang="en-US" sz="3600" b="1" dirty="0" smtClean="0"/>
              <a:t>They are broader in the west and narrow         in the east </a:t>
            </a:r>
          </a:p>
          <a:p>
            <a:pPr marL="457200" indent="-457200" algn="l">
              <a:buClr>
                <a:srgbClr val="00B0F0"/>
              </a:buClr>
              <a:buSzPct val="128000"/>
              <a:buFont typeface="Wingdings" pitchFamily="2" charset="2"/>
              <a:buChar char="§"/>
            </a:pPr>
            <a:r>
              <a:rPr lang="en-US" sz="3600" b="1" dirty="0" smtClean="0"/>
              <a:t>They covered an area</a:t>
            </a:r>
          </a:p>
          <a:p>
            <a:pPr algn="l">
              <a:buClr>
                <a:srgbClr val="00B0F0"/>
              </a:buClr>
              <a:buSzPct val="128000"/>
            </a:pPr>
            <a:r>
              <a:rPr lang="en-US" sz="3600" b="1" dirty="0" smtClean="0"/>
              <a:t>    of about </a:t>
            </a:r>
            <a:r>
              <a:rPr lang="en-US" sz="3600" b="1" dirty="0" smtClean="0">
                <a:solidFill>
                  <a:srgbClr val="92D050"/>
                </a:solidFill>
              </a:rPr>
              <a:t>5 lakh km</a:t>
            </a:r>
            <a:r>
              <a:rPr lang="en-US" sz="3600" b="1" baseline="30000" dirty="0" smtClean="0">
                <a:solidFill>
                  <a:srgbClr val="92D050"/>
                </a:solidFill>
              </a:rPr>
              <a:t>2</a:t>
            </a:r>
            <a:r>
              <a:rPr lang="en-US" sz="3600" b="1" dirty="0" smtClean="0"/>
              <a:t>.  </a:t>
            </a:r>
          </a:p>
          <a:p>
            <a:pPr marL="457200" indent="-457200" algn="l">
              <a:buClr>
                <a:srgbClr val="00B0F0"/>
              </a:buClr>
              <a:buSzPct val="128000"/>
              <a:buFont typeface="Wingdings" pitchFamily="2" charset="2"/>
              <a:buChar char="§"/>
            </a:pPr>
            <a:r>
              <a:rPr lang="en-US" sz="3600" b="1" dirty="0" smtClean="0"/>
              <a:t>Generally they have </a:t>
            </a:r>
          </a:p>
          <a:p>
            <a:pPr algn="l">
              <a:buClr>
                <a:srgbClr val="00B0F0"/>
              </a:buClr>
              <a:buSzPct val="128000"/>
            </a:pPr>
            <a:r>
              <a:rPr lang="en-US" sz="3600" b="1" dirty="0" smtClean="0"/>
              <a:t>    steep slopes towards </a:t>
            </a:r>
          </a:p>
          <a:p>
            <a:pPr algn="l">
              <a:buClr>
                <a:srgbClr val="00B0F0"/>
              </a:buClr>
              <a:buSzPct val="128000"/>
            </a:pPr>
            <a:r>
              <a:rPr lang="en-US" sz="3600" b="1" dirty="0" smtClean="0"/>
              <a:t>    India (south) and</a:t>
            </a:r>
          </a:p>
          <a:p>
            <a:pPr algn="l">
              <a:buClr>
                <a:srgbClr val="00B0F0"/>
              </a:buClr>
              <a:buSzPct val="128000"/>
            </a:pPr>
            <a:r>
              <a:rPr lang="en-US" sz="3600" b="1" dirty="0" smtClean="0"/>
              <a:t>    gentle towards Nepal  </a:t>
            </a:r>
          </a:p>
          <a:p>
            <a:pPr algn="l">
              <a:buClr>
                <a:srgbClr val="00B0F0"/>
              </a:buClr>
              <a:buSzPct val="128000"/>
            </a:pPr>
            <a:r>
              <a:rPr lang="en-US" sz="3600" b="1" dirty="0"/>
              <a:t> </a:t>
            </a:r>
            <a:r>
              <a:rPr lang="en-US" sz="3600" b="1" dirty="0" smtClean="0"/>
              <a:t>   (North)</a:t>
            </a:r>
            <a:endParaRPr lang="en-US" sz="3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47800"/>
            <a:ext cx="4038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265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81800" cy="114300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Berlin Sans FB Demi" pitchFamily="34" charset="0"/>
              </a:rPr>
              <a:t>Three parallel ranges of  the Himalayas </a:t>
            </a:r>
            <a:endParaRPr lang="en-US" sz="3600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81149"/>
            <a:ext cx="2895600" cy="2009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9" b="8036"/>
          <a:stretch/>
        </p:blipFill>
        <p:spPr>
          <a:xfrm>
            <a:off x="3276600" y="1528761"/>
            <a:ext cx="2667000" cy="2105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49"/>
          <a:stretch/>
        </p:blipFill>
        <p:spPr>
          <a:xfrm>
            <a:off x="6096000" y="1571624"/>
            <a:ext cx="2924175" cy="2019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09537" y="3814762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   </a:t>
            </a:r>
            <a:r>
              <a:rPr lang="en-US" sz="4000" b="1" dirty="0" smtClean="0">
                <a:solidFill>
                  <a:srgbClr val="FF6600"/>
                </a:solidFill>
              </a:rPr>
              <a:t>Greater</a:t>
            </a:r>
          </a:p>
          <a:p>
            <a:r>
              <a:rPr lang="en-US" sz="4000" b="1" dirty="0" smtClean="0">
                <a:solidFill>
                  <a:srgbClr val="FF6600"/>
                </a:solidFill>
              </a:rPr>
              <a:t> Himalayas </a:t>
            </a:r>
            <a:endParaRPr lang="en-US" sz="4000" b="1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8332" y="3814761"/>
            <a:ext cx="26477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    Lesser </a:t>
            </a:r>
          </a:p>
          <a:p>
            <a:r>
              <a:rPr lang="en-US" sz="4000" b="1" dirty="0" smtClean="0"/>
              <a:t>Himalayas 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18700" y="3814760"/>
            <a:ext cx="17359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Siwalik</a:t>
            </a:r>
          </a:p>
          <a:p>
            <a:r>
              <a:rPr lang="en-US" sz="4000" b="1" dirty="0" smtClean="0">
                <a:solidFill>
                  <a:srgbClr val="00B050"/>
                </a:solidFill>
              </a:rPr>
              <a:t> Hills </a:t>
            </a:r>
            <a:endParaRPr lang="en-US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0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8600"/>
            <a:ext cx="46482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838200"/>
            <a:ext cx="4267200" cy="5181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7297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28600" y="1524000"/>
            <a:ext cx="8763000" cy="5181600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/>
              <a:t> They are the inner most,</a:t>
            </a:r>
          </a:p>
          <a:p>
            <a:pPr algn="l">
              <a:buClr>
                <a:srgbClr val="00B0F0"/>
              </a:buClr>
            </a:pPr>
            <a:r>
              <a:rPr lang="en-US" sz="3600" b="1" dirty="0"/>
              <a:t> </a:t>
            </a:r>
            <a:r>
              <a:rPr lang="en-US" sz="3600" b="1" dirty="0" smtClean="0"/>
              <a:t>   continuous and highest</a:t>
            </a:r>
          </a:p>
          <a:p>
            <a:pPr algn="l">
              <a:buClr>
                <a:srgbClr val="00B0F0"/>
              </a:buClr>
            </a:pPr>
            <a:r>
              <a:rPr lang="en-US" sz="3600" b="1" dirty="0"/>
              <a:t> </a:t>
            </a:r>
            <a:r>
              <a:rPr lang="en-US" sz="3600" b="1" dirty="0" smtClean="0"/>
              <a:t>   ranges </a:t>
            </a:r>
          </a:p>
          <a:p>
            <a:pPr marL="571500" indent="-5715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/>
              <a:t>The </a:t>
            </a:r>
            <a:r>
              <a:rPr lang="en-US" sz="3600" b="1" dirty="0" smtClean="0">
                <a:solidFill>
                  <a:srgbClr val="00CC00"/>
                </a:solidFill>
              </a:rPr>
              <a:t>average height </a:t>
            </a:r>
            <a:r>
              <a:rPr lang="en-US" sz="3600" b="1" dirty="0" smtClean="0"/>
              <a:t>of </a:t>
            </a:r>
          </a:p>
          <a:p>
            <a:pPr algn="l">
              <a:buClr>
                <a:srgbClr val="00B0F0"/>
              </a:buClr>
            </a:pPr>
            <a:r>
              <a:rPr lang="en-US" sz="3600" b="1" dirty="0"/>
              <a:t> </a:t>
            </a:r>
            <a:r>
              <a:rPr lang="en-US" sz="3600" b="1" dirty="0" smtClean="0"/>
              <a:t>    the range </a:t>
            </a:r>
            <a:r>
              <a:rPr lang="en-US" sz="3600" b="1" dirty="0" smtClean="0">
                <a:solidFill>
                  <a:srgbClr val="FFC000"/>
                </a:solidFill>
              </a:rPr>
              <a:t>is 6100 </a:t>
            </a:r>
            <a:r>
              <a:rPr lang="en-US" sz="3600" b="1" dirty="0" err="1" smtClean="0">
                <a:solidFill>
                  <a:srgbClr val="FFC000"/>
                </a:solidFill>
              </a:rPr>
              <a:t>mts</a:t>
            </a:r>
            <a:endParaRPr lang="en-US" sz="3600" b="1" dirty="0" smtClean="0">
              <a:solidFill>
                <a:srgbClr val="FFC000"/>
              </a:solidFill>
            </a:endParaRPr>
          </a:p>
          <a:p>
            <a:pPr marL="571500" indent="-5715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/>
              <a:t>These ranges have</a:t>
            </a:r>
          </a:p>
          <a:p>
            <a:pPr algn="l">
              <a:buClr>
                <a:srgbClr val="00B0F0"/>
              </a:buClr>
            </a:pPr>
            <a:r>
              <a:rPr lang="en-US" sz="3600" b="1" dirty="0"/>
              <a:t> </a:t>
            </a:r>
            <a:r>
              <a:rPr lang="en-US" sz="3600" b="1" dirty="0" smtClean="0"/>
              <a:t>    many high peaks. </a:t>
            </a:r>
          </a:p>
          <a:p>
            <a:pPr algn="l">
              <a:buClr>
                <a:srgbClr val="00B0F0"/>
              </a:buClr>
            </a:pPr>
            <a:r>
              <a:rPr lang="en-US" sz="3600" b="1" dirty="0" smtClean="0"/>
              <a:t>     Among them </a:t>
            </a:r>
            <a:r>
              <a:rPr lang="en-US" sz="3600" b="1" dirty="0" smtClean="0">
                <a:solidFill>
                  <a:srgbClr val="FF0000"/>
                </a:solidFill>
              </a:rPr>
              <a:t>Mt. Everest</a:t>
            </a:r>
          </a:p>
          <a:p>
            <a:pPr algn="l">
              <a:buClr>
                <a:srgbClr val="00B0F0"/>
              </a:buClr>
            </a:pPr>
            <a:r>
              <a:rPr lang="en-US" sz="3600" b="1" dirty="0" smtClean="0">
                <a:solidFill>
                  <a:srgbClr val="FF0000"/>
                </a:solidFill>
              </a:rPr>
              <a:t>    (8848 </a:t>
            </a:r>
            <a:r>
              <a:rPr lang="en-US" sz="3600" b="1" dirty="0" err="1" smtClean="0">
                <a:solidFill>
                  <a:srgbClr val="FF0000"/>
                </a:solidFill>
              </a:rPr>
              <a:t>mts</a:t>
            </a:r>
            <a:r>
              <a:rPr lang="en-US" sz="3600" b="1" dirty="0">
                <a:solidFill>
                  <a:srgbClr val="FF0000"/>
                </a:solidFill>
              </a:rPr>
              <a:t>)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/>
              <a:t> is the highest </a:t>
            </a:r>
            <a:endParaRPr lang="en-US" sz="3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28600"/>
            <a:ext cx="7543800" cy="9906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3600" dirty="0" smtClean="0">
                <a:latin typeface="Algerian" pitchFamily="82" charset="0"/>
              </a:rPr>
              <a:t>(A). The greater Himalayas </a:t>
            </a:r>
            <a:endParaRPr lang="en-US" sz="3600" dirty="0">
              <a:latin typeface="Algerian" pitchFamily="8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76400"/>
            <a:ext cx="3429000" cy="487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384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1295400"/>
            <a:ext cx="8534400" cy="5410200"/>
          </a:xfrm>
        </p:spPr>
        <p:txBody>
          <a:bodyPr>
            <a:normAutofit lnSpcReduction="10000"/>
          </a:bodyPr>
          <a:lstStyle/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/>
              <a:t>The other peaks are – </a:t>
            </a:r>
            <a:r>
              <a:rPr lang="en-US" sz="3600" b="1" dirty="0" err="1" smtClean="0">
                <a:solidFill>
                  <a:srgbClr val="CC00CC"/>
                </a:solidFill>
              </a:rPr>
              <a:t>Kanchanajunga</a:t>
            </a:r>
            <a:r>
              <a:rPr lang="en-US" sz="3600" b="1" dirty="0" smtClean="0"/>
              <a:t> (8559 </a:t>
            </a:r>
            <a:r>
              <a:rPr lang="en-US" sz="3600" b="1" dirty="0" err="1" smtClean="0"/>
              <a:t>mtrs</a:t>
            </a:r>
            <a:r>
              <a:rPr lang="en-US" sz="3600" b="1" dirty="0" smtClean="0"/>
              <a:t>), </a:t>
            </a:r>
            <a:r>
              <a:rPr lang="en-US" sz="3600" b="1" dirty="0" err="1" smtClean="0">
                <a:solidFill>
                  <a:srgbClr val="FFFF00"/>
                </a:solidFill>
              </a:rPr>
              <a:t>Makulu</a:t>
            </a:r>
            <a:r>
              <a:rPr lang="en-US" sz="3600" b="1" dirty="0" smtClean="0"/>
              <a:t> (8481 </a:t>
            </a:r>
            <a:r>
              <a:rPr lang="en-US" sz="3600" b="1" dirty="0" err="1" smtClean="0"/>
              <a:t>mts</a:t>
            </a:r>
            <a:r>
              <a:rPr lang="en-US" sz="3600" b="1" dirty="0" smtClean="0"/>
              <a:t>), </a:t>
            </a:r>
            <a:r>
              <a:rPr lang="en-US" sz="3600" b="1" dirty="0" smtClean="0">
                <a:solidFill>
                  <a:srgbClr val="00B050"/>
                </a:solidFill>
              </a:rPr>
              <a:t>Dhaulagiri</a:t>
            </a:r>
            <a:r>
              <a:rPr lang="en-US" sz="3600" b="1" dirty="0" smtClean="0"/>
              <a:t> (8172mts), </a:t>
            </a:r>
            <a:r>
              <a:rPr lang="en-US" sz="3600" b="1" dirty="0" err="1" smtClean="0">
                <a:solidFill>
                  <a:srgbClr val="00B0F0"/>
                </a:solidFill>
              </a:rPr>
              <a:t>Manaslu</a:t>
            </a:r>
            <a:r>
              <a:rPr lang="en-US" sz="3600" b="1" dirty="0" smtClean="0"/>
              <a:t> (8156mts), </a:t>
            </a:r>
            <a:r>
              <a:rPr lang="en-US" sz="3600" b="1" dirty="0" err="1" smtClean="0">
                <a:solidFill>
                  <a:srgbClr val="9966FF"/>
                </a:solidFill>
              </a:rPr>
              <a:t>Nandadevi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etc</a:t>
            </a:r>
            <a:r>
              <a:rPr lang="en-US" sz="3600" b="1" dirty="0" smtClean="0"/>
              <a:t> </a:t>
            </a:r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/>
              <a:t>As the Greater Himalayas are covered with snow throughout the year, these ranges are called ‘ </a:t>
            </a:r>
            <a:r>
              <a:rPr lang="en-US" sz="3600" b="1" dirty="0" err="1" smtClean="0">
                <a:solidFill>
                  <a:srgbClr val="FF9933"/>
                </a:solidFill>
              </a:rPr>
              <a:t>Himadri</a:t>
            </a:r>
            <a:r>
              <a:rPr lang="en-US" sz="3600" b="1" dirty="0" smtClean="0"/>
              <a:t> ’</a:t>
            </a:r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/>
              <a:t>They are the home of many glaciers, such as </a:t>
            </a:r>
            <a:r>
              <a:rPr lang="en-US" sz="3600" b="1" dirty="0" err="1" smtClean="0"/>
              <a:t>Gangotri</a:t>
            </a:r>
            <a:r>
              <a:rPr lang="en-US" sz="3600" b="1" dirty="0"/>
              <a:t> </a:t>
            </a:r>
            <a:r>
              <a:rPr lang="en-US" sz="3600" b="1" dirty="0" smtClean="0"/>
              <a:t>and </a:t>
            </a:r>
            <a:r>
              <a:rPr lang="en-US" sz="3600" b="1" dirty="0" err="1" smtClean="0"/>
              <a:t>Yamunotri</a:t>
            </a:r>
            <a:r>
              <a:rPr lang="en-US" sz="3600" b="1" dirty="0" smtClean="0"/>
              <a:t> glaciers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00114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81000" y="152400"/>
            <a:ext cx="8534400" cy="6553200"/>
          </a:xfrm>
        </p:spPr>
        <p:txBody>
          <a:bodyPr>
            <a:normAutofit/>
          </a:bodyPr>
          <a:lstStyle/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600" b="1" dirty="0" smtClean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600" b="1" dirty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600" b="1" dirty="0" smtClean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600" b="1" dirty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600" b="1" dirty="0" smtClean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200" b="1" dirty="0" smtClean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/>
              <a:t>the mountains lying to the north west of the </a:t>
            </a:r>
            <a:r>
              <a:rPr lang="en-US" sz="3200" b="1" dirty="0" err="1" smtClean="0"/>
              <a:t>Himadri</a:t>
            </a:r>
            <a:r>
              <a:rPr lang="en-US" sz="3200" b="1" dirty="0" smtClean="0"/>
              <a:t> are called ‘ </a:t>
            </a:r>
            <a:r>
              <a:rPr lang="en-US" sz="3200" b="1" dirty="0" smtClean="0">
                <a:solidFill>
                  <a:srgbClr val="00CC00"/>
                </a:solidFill>
              </a:rPr>
              <a:t>Trans Himalayas </a:t>
            </a:r>
            <a:r>
              <a:rPr lang="en-US" sz="3200" b="1" dirty="0" smtClean="0"/>
              <a:t>’</a:t>
            </a:r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/>
              <a:t>They comprises of Karakoram range, where the highest peak </a:t>
            </a:r>
            <a:r>
              <a:rPr lang="en-US" sz="3200" b="1" dirty="0" smtClean="0">
                <a:solidFill>
                  <a:srgbClr val="FFFF00"/>
                </a:solidFill>
              </a:rPr>
              <a:t>K</a:t>
            </a:r>
            <a:r>
              <a:rPr lang="en-US" sz="3200" b="1" baseline="-25000" dirty="0" smtClean="0">
                <a:solidFill>
                  <a:srgbClr val="FFFF00"/>
                </a:solidFill>
              </a:rPr>
              <a:t>2 </a:t>
            </a:r>
            <a:r>
              <a:rPr lang="en-US" sz="3200" b="1" dirty="0" smtClean="0">
                <a:solidFill>
                  <a:srgbClr val="FFFF00"/>
                </a:solidFill>
              </a:rPr>
              <a:t> or Mt. Godwin Austin </a:t>
            </a:r>
            <a:r>
              <a:rPr lang="en-US" sz="3200" b="1" dirty="0" smtClean="0"/>
              <a:t>is located and it is </a:t>
            </a:r>
            <a:r>
              <a:rPr lang="en-US" sz="3200" b="1" dirty="0" smtClean="0">
                <a:solidFill>
                  <a:srgbClr val="FF99CC"/>
                </a:solidFill>
              </a:rPr>
              <a:t>the highest peak in India </a:t>
            </a:r>
            <a:endParaRPr lang="en-US" sz="3200" b="1" baseline="-25000" dirty="0">
              <a:solidFill>
                <a:srgbClr val="FF99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6687"/>
            <a:ext cx="7467600" cy="3657600"/>
          </a:xfrm>
          <a:prstGeom prst="rect">
            <a:avLst/>
          </a:prstGeom>
          <a:solidFill>
            <a:schemeClr val="tx1"/>
          </a:solidFill>
          <a:ln>
            <a:solidFill>
              <a:srgbClr val="00CC66"/>
            </a:solidFill>
          </a:ln>
        </p:spPr>
      </p:pic>
    </p:spTree>
    <p:extLst>
      <p:ext uri="{BB962C8B-B14F-4D97-AF65-F5344CB8AC3E}">
        <p14:creationId xmlns:p14="http://schemas.microsoft.com/office/powerpoint/2010/main" val="33864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4419600" cy="6477000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74644"/>
            <a:ext cx="4267200" cy="3219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49330" y="97207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FF00"/>
                </a:solidFill>
              </a:rPr>
              <a:t>Kanchanajunga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" y="140550"/>
            <a:ext cx="2302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Mt. Everest </a:t>
            </a:r>
            <a:endParaRPr lang="en-US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330" y="3563119"/>
            <a:ext cx="4166069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62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04800"/>
            <a:ext cx="41910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4389309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5" y="228600"/>
            <a:ext cx="256063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76800" y="365630"/>
            <a:ext cx="17892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Manaslu</a:t>
            </a:r>
            <a:r>
              <a:rPr lang="en-US" sz="3200" b="1" dirty="0" smtClean="0"/>
              <a:t> </a:t>
            </a:r>
            <a:endParaRPr lang="en-US" sz="3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567113"/>
            <a:ext cx="4191000" cy="30622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14568" y="3601186"/>
            <a:ext cx="2201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</a:rPr>
              <a:t>Nandadevi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00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534400" cy="5662611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62100" y="206514"/>
            <a:ext cx="6019800" cy="70788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K2 or Mt. Godwin Austin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13807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28600"/>
            <a:ext cx="7467600" cy="8382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Algerian" pitchFamily="82" charset="0"/>
              </a:rPr>
              <a:t>(</a:t>
            </a:r>
            <a:r>
              <a:rPr lang="en-US" sz="3600" dirty="0" smtClean="0">
                <a:latin typeface="Algerian" pitchFamily="82" charset="0"/>
              </a:rPr>
              <a:t>B</a:t>
            </a:r>
            <a:r>
              <a:rPr lang="en-US" sz="4000" dirty="0" smtClean="0">
                <a:latin typeface="Algerian" pitchFamily="82" charset="0"/>
              </a:rPr>
              <a:t>). The lesser Himalayas </a:t>
            </a:r>
            <a:endParaRPr lang="en-US" sz="4000" dirty="0">
              <a:latin typeface="Algeria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28600" y="1447800"/>
            <a:ext cx="8610600" cy="5257800"/>
          </a:xfrm>
        </p:spPr>
        <p:txBody>
          <a:bodyPr>
            <a:normAutofit lnSpcReduction="10000"/>
          </a:bodyPr>
          <a:lstStyle/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600" b="1" dirty="0" smtClean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600" b="1" dirty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600" b="1" dirty="0" smtClean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endParaRPr lang="en-US" sz="3600" b="1" dirty="0"/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r>
              <a:rPr lang="en-US" sz="3600" b="1" dirty="0" smtClean="0"/>
              <a:t>These ranges have located to the south of the Greater Himalayas </a:t>
            </a:r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r>
              <a:rPr lang="en-US" sz="3600" b="1" dirty="0" smtClean="0"/>
              <a:t>They are also known as ‘ </a:t>
            </a:r>
            <a:r>
              <a:rPr lang="en-US" sz="3600" b="1" dirty="0" smtClean="0">
                <a:solidFill>
                  <a:srgbClr val="00FF00"/>
                </a:solidFill>
              </a:rPr>
              <a:t>Himachal</a:t>
            </a:r>
            <a:r>
              <a:rPr lang="en-US" sz="3600" b="1" dirty="0" smtClean="0"/>
              <a:t> ’</a:t>
            </a:r>
          </a:p>
          <a:p>
            <a:pPr marL="342900" indent="-342900" algn="l">
              <a:buClr>
                <a:srgbClr val="00B0F0"/>
              </a:buClr>
              <a:buSzPct val="125000"/>
              <a:buFont typeface="Wingdings" pitchFamily="2" charset="2"/>
              <a:buChar char="§"/>
            </a:pPr>
            <a:r>
              <a:rPr lang="en-US" sz="3600" b="1" dirty="0" smtClean="0"/>
              <a:t>They are </a:t>
            </a:r>
            <a:r>
              <a:rPr lang="en-US" sz="3600" b="1" dirty="0" smtClean="0">
                <a:solidFill>
                  <a:srgbClr val="FFFF00"/>
                </a:solidFill>
              </a:rPr>
              <a:t>60 to 80 km wide </a:t>
            </a:r>
            <a:r>
              <a:rPr lang="en-US" sz="3600" b="1" dirty="0" smtClean="0"/>
              <a:t>and </a:t>
            </a:r>
            <a:r>
              <a:rPr lang="en-US" sz="3600" b="1" dirty="0" smtClean="0">
                <a:solidFill>
                  <a:srgbClr val="FF66CC"/>
                </a:solidFill>
              </a:rPr>
              <a:t>1500 to 4500 </a:t>
            </a:r>
            <a:r>
              <a:rPr lang="en-US" sz="3600" b="1" dirty="0" err="1" smtClean="0">
                <a:solidFill>
                  <a:srgbClr val="FF66CC"/>
                </a:solidFill>
              </a:rPr>
              <a:t>mts</a:t>
            </a:r>
            <a:r>
              <a:rPr lang="en-US" sz="3600" b="1" dirty="0" smtClean="0">
                <a:solidFill>
                  <a:srgbClr val="FF66CC"/>
                </a:solidFill>
              </a:rPr>
              <a:t> high </a:t>
            </a:r>
            <a:endParaRPr lang="en-US" sz="3600" b="1" dirty="0">
              <a:solidFill>
                <a:srgbClr val="FF66C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1"/>
            <a:ext cx="8305800" cy="2133599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57005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1524000"/>
            <a:ext cx="8610600" cy="5181600"/>
          </a:xfrm>
        </p:spPr>
        <p:txBody>
          <a:bodyPr>
            <a:normAutofit/>
          </a:bodyPr>
          <a:lstStyle/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/>
              <a:t>There are many parallel ranges in the lesser Himalayas. They contain many valleys such as </a:t>
            </a:r>
            <a:r>
              <a:rPr lang="en-US" sz="3600" b="1" dirty="0" smtClean="0">
                <a:solidFill>
                  <a:srgbClr val="9966FF"/>
                </a:solidFill>
              </a:rPr>
              <a:t>Kashmir valley, </a:t>
            </a:r>
            <a:r>
              <a:rPr lang="en-US" sz="3600" b="1" dirty="0" err="1" smtClean="0">
                <a:solidFill>
                  <a:srgbClr val="9966FF"/>
                </a:solidFill>
              </a:rPr>
              <a:t>Kangra</a:t>
            </a:r>
            <a:r>
              <a:rPr lang="en-US" sz="3600" b="1" dirty="0" smtClean="0">
                <a:solidFill>
                  <a:srgbClr val="9966FF"/>
                </a:solidFill>
              </a:rPr>
              <a:t> valley, </a:t>
            </a:r>
            <a:r>
              <a:rPr lang="en-US" sz="3600" b="1" dirty="0" err="1" smtClean="0">
                <a:solidFill>
                  <a:srgbClr val="9966FF"/>
                </a:solidFill>
              </a:rPr>
              <a:t>Kulu</a:t>
            </a:r>
            <a:r>
              <a:rPr lang="en-US" sz="3600" b="1" dirty="0" smtClean="0">
                <a:solidFill>
                  <a:srgbClr val="9966FF"/>
                </a:solidFill>
              </a:rPr>
              <a:t> valley </a:t>
            </a:r>
            <a:r>
              <a:rPr lang="en-US" sz="3600" b="1" dirty="0" err="1" smtClean="0"/>
              <a:t>etc</a:t>
            </a:r>
            <a:r>
              <a:rPr lang="en-US" sz="3600" b="1" dirty="0" smtClean="0"/>
              <a:t> </a:t>
            </a:r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/>
              <a:t>These are also noted for hill stations such as – </a:t>
            </a:r>
            <a:r>
              <a:rPr lang="en-US" sz="3600" b="1" dirty="0" smtClean="0">
                <a:solidFill>
                  <a:srgbClr val="00FF00"/>
                </a:solidFill>
              </a:rPr>
              <a:t>Shimla, </a:t>
            </a:r>
            <a:r>
              <a:rPr lang="en-US" sz="3600" b="1" dirty="0" err="1" smtClean="0">
                <a:solidFill>
                  <a:srgbClr val="00FF00"/>
                </a:solidFill>
              </a:rPr>
              <a:t>Ranikhet</a:t>
            </a:r>
            <a:r>
              <a:rPr lang="en-US" sz="3600" b="1" dirty="0" smtClean="0">
                <a:solidFill>
                  <a:srgbClr val="00FF00"/>
                </a:solidFill>
              </a:rPr>
              <a:t>, </a:t>
            </a:r>
            <a:r>
              <a:rPr lang="en-US" sz="3600" b="1" dirty="0" err="1" smtClean="0">
                <a:solidFill>
                  <a:srgbClr val="00FF00"/>
                </a:solidFill>
              </a:rPr>
              <a:t>Mussorie</a:t>
            </a:r>
            <a:r>
              <a:rPr lang="en-US" sz="3600" b="1" dirty="0" smtClean="0">
                <a:solidFill>
                  <a:srgbClr val="00FF00"/>
                </a:solidFill>
              </a:rPr>
              <a:t>, </a:t>
            </a:r>
            <a:r>
              <a:rPr lang="en-US" sz="3600" b="1" dirty="0" err="1" smtClean="0">
                <a:solidFill>
                  <a:srgbClr val="00FF00"/>
                </a:solidFill>
              </a:rPr>
              <a:t>Nainital</a:t>
            </a:r>
            <a:r>
              <a:rPr lang="en-US" sz="3600" b="1" dirty="0">
                <a:solidFill>
                  <a:srgbClr val="00FF00"/>
                </a:solidFill>
              </a:rPr>
              <a:t> </a:t>
            </a:r>
            <a:r>
              <a:rPr lang="en-US" sz="3600" b="1" dirty="0" smtClean="0"/>
              <a:t>and</a:t>
            </a:r>
            <a:r>
              <a:rPr lang="en-US" sz="3600" b="1" dirty="0" smtClean="0">
                <a:solidFill>
                  <a:srgbClr val="00FF00"/>
                </a:solidFill>
              </a:rPr>
              <a:t> Darjeeling </a:t>
            </a:r>
            <a:endParaRPr lang="en-US" sz="3600" b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36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" y="838200"/>
            <a:ext cx="4343400" cy="304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838200"/>
            <a:ext cx="4495800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114800"/>
            <a:ext cx="7848600" cy="2514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8754" y="152400"/>
            <a:ext cx="8053166" cy="461665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Arial Black" pitchFamily="34" charset="0"/>
              </a:rPr>
              <a:t>Beautiful Hill Stations of the Lesser Himalayas</a:t>
            </a:r>
            <a:endParaRPr lang="en-US" sz="24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63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8610600" cy="48768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Algerian" pitchFamily="82" charset="0"/>
              </a:rPr>
              <a:t>(</a:t>
            </a:r>
            <a:r>
              <a:rPr lang="en-US" sz="3600" dirty="0" smtClean="0">
                <a:latin typeface="Algerian" pitchFamily="82" charset="0"/>
              </a:rPr>
              <a:t>C</a:t>
            </a:r>
            <a:r>
              <a:rPr lang="en-US" sz="4000" dirty="0" smtClean="0">
                <a:latin typeface="Algerian" pitchFamily="82" charset="0"/>
              </a:rPr>
              <a:t>). The Siwalik hills </a:t>
            </a:r>
            <a:endParaRPr lang="en-US" sz="4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96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28600" y="152400"/>
            <a:ext cx="8763000" cy="6553200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200" dirty="0" smtClean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200" dirty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200" dirty="0" smtClean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200" dirty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200" dirty="0" smtClean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200" dirty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200" dirty="0" smtClean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500" b="1" dirty="0" smtClean="0"/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500" b="1" dirty="0" smtClean="0"/>
              <a:t>The </a:t>
            </a:r>
            <a:r>
              <a:rPr lang="en-US" sz="3500" b="1" dirty="0"/>
              <a:t>S</a:t>
            </a:r>
            <a:r>
              <a:rPr lang="en-US" sz="3500" b="1" dirty="0" smtClean="0"/>
              <a:t>iwalik hills are the </a:t>
            </a:r>
            <a:r>
              <a:rPr lang="en-US" sz="3500" b="1" dirty="0" smtClean="0">
                <a:solidFill>
                  <a:srgbClr val="00B050"/>
                </a:solidFill>
              </a:rPr>
              <a:t>outer most ranges</a:t>
            </a:r>
            <a:r>
              <a:rPr lang="en-US" sz="3500" b="1" dirty="0" smtClean="0"/>
              <a:t> or </a:t>
            </a:r>
            <a:r>
              <a:rPr lang="en-US" sz="3500" b="1" dirty="0" smtClean="0">
                <a:solidFill>
                  <a:srgbClr val="CC00CC"/>
                </a:solidFill>
              </a:rPr>
              <a:t>foothills of the Himalayas</a:t>
            </a:r>
            <a:r>
              <a:rPr lang="en-US" sz="3500" b="1" dirty="0" smtClean="0"/>
              <a:t>, they located to the South of the main Himalayas.</a:t>
            </a:r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500" b="1" dirty="0" smtClean="0"/>
              <a:t>These </a:t>
            </a:r>
            <a:r>
              <a:rPr lang="en-US" sz="3500" b="1" dirty="0"/>
              <a:t>a</a:t>
            </a:r>
            <a:r>
              <a:rPr lang="en-US" sz="3500" b="1" dirty="0" smtClean="0"/>
              <a:t>re also known as ‘ </a:t>
            </a:r>
            <a:r>
              <a:rPr lang="en-US" sz="3500" b="1" dirty="0" smtClean="0">
                <a:solidFill>
                  <a:srgbClr val="00B0F0"/>
                </a:solidFill>
              </a:rPr>
              <a:t>Outer Himalayas </a:t>
            </a:r>
            <a:r>
              <a:rPr lang="en-US" sz="3500" b="1" dirty="0" smtClean="0"/>
              <a:t>’ </a:t>
            </a:r>
          </a:p>
          <a:p>
            <a:pPr marL="342900" indent="-3429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500" b="1" dirty="0" smtClean="0"/>
              <a:t>These are the lowest range of the Himalayas, with a height of 600 to 1500 </a:t>
            </a:r>
            <a:r>
              <a:rPr lang="en-US" sz="3500" b="1" dirty="0" err="1" smtClean="0"/>
              <a:t>mts</a:t>
            </a:r>
            <a:r>
              <a:rPr lang="en-US" sz="3500" b="1" dirty="0" smtClean="0"/>
              <a:t> and width is varying from 15-150 km.</a:t>
            </a:r>
            <a:endParaRPr lang="en-US" sz="35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3350"/>
            <a:ext cx="8610599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0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28600" y="228600"/>
            <a:ext cx="8610600" cy="6477000"/>
          </a:xfrm>
        </p:spPr>
        <p:txBody>
          <a:bodyPr>
            <a:normAutofit fontScale="92500"/>
          </a:bodyPr>
          <a:lstStyle/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600" b="1" dirty="0" smtClean="0"/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600" b="1" dirty="0"/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600" b="1" dirty="0" smtClean="0"/>
          </a:p>
          <a:p>
            <a:pPr algn="l">
              <a:buClr>
                <a:srgbClr val="00B0F0"/>
              </a:buClr>
            </a:pPr>
            <a:endParaRPr lang="en-US" sz="3600" b="1" dirty="0" smtClean="0"/>
          </a:p>
          <a:p>
            <a:pPr algn="l">
              <a:buClr>
                <a:srgbClr val="00B0F0"/>
              </a:buClr>
            </a:pPr>
            <a:endParaRPr lang="en-US" sz="3600" b="1" dirty="0"/>
          </a:p>
          <a:p>
            <a:pPr algn="l">
              <a:buClr>
                <a:srgbClr val="00B0F0"/>
              </a:buClr>
            </a:pPr>
            <a:endParaRPr lang="en-US" sz="3600" b="1" dirty="0"/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/>
              <a:t>They extend from Jammu-Kashmir in the west to Arunachal Pradesh in the east. </a:t>
            </a:r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600" b="1" dirty="0" smtClean="0"/>
              <a:t>They have flat-bottom structured valleys, which are known as ‘ </a:t>
            </a:r>
            <a:r>
              <a:rPr lang="en-US" sz="3600" b="1" dirty="0" err="1" smtClean="0"/>
              <a:t>Doons</a:t>
            </a:r>
            <a:r>
              <a:rPr lang="en-US" sz="3600" b="1" dirty="0" smtClean="0"/>
              <a:t> ’ </a:t>
            </a:r>
          </a:p>
          <a:p>
            <a:pPr algn="l">
              <a:buClr>
                <a:srgbClr val="00B0F0"/>
              </a:buClr>
            </a:pPr>
            <a:r>
              <a:rPr lang="en-US" sz="3600" b="1" dirty="0"/>
              <a:t> </a:t>
            </a:r>
            <a:r>
              <a:rPr lang="en-US" sz="3600" b="1" dirty="0" smtClean="0"/>
              <a:t>   </a:t>
            </a:r>
            <a:r>
              <a:rPr lang="en-US" sz="3600" b="1" dirty="0" err="1" smtClean="0"/>
              <a:t>eg</a:t>
            </a:r>
            <a:r>
              <a:rPr lang="en-US" sz="3600" b="1" dirty="0" smtClean="0"/>
              <a:t>; </a:t>
            </a:r>
            <a:r>
              <a:rPr lang="en-US" sz="3600" b="1" dirty="0" err="1" smtClean="0"/>
              <a:t>Dehradoon</a:t>
            </a:r>
            <a:r>
              <a:rPr lang="en-US" sz="3600" b="1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" y="181768"/>
            <a:ext cx="4267200" cy="333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1768"/>
            <a:ext cx="3886200" cy="333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24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1600200"/>
            <a:ext cx="8610600" cy="4953000"/>
          </a:xfrm>
        </p:spPr>
        <p:txBody>
          <a:bodyPr>
            <a:normAutofit/>
          </a:bodyPr>
          <a:lstStyle/>
          <a:p>
            <a:pPr marL="514350" indent="-514350" algn="l">
              <a:buClr>
                <a:srgbClr val="00B0F0"/>
              </a:buClr>
              <a:buAutoNum type="arabicPeriod"/>
            </a:pPr>
            <a:r>
              <a:rPr lang="en-US" sz="3800" b="1" dirty="0" smtClean="0"/>
              <a:t>The Himalayas act as natural frontiers and </a:t>
            </a:r>
          </a:p>
          <a:p>
            <a:pPr algn="l">
              <a:buClr>
                <a:srgbClr val="00B0F0"/>
              </a:buClr>
            </a:pPr>
            <a:r>
              <a:rPr lang="en-US" sz="3800" b="1" dirty="0"/>
              <a:t>     </a:t>
            </a:r>
            <a:r>
              <a:rPr lang="en-US" sz="3800" b="1" dirty="0" smtClean="0"/>
              <a:t>prevent </a:t>
            </a:r>
            <a:r>
              <a:rPr lang="en-US" sz="3800" b="1" dirty="0"/>
              <a:t>foreign invasions </a:t>
            </a:r>
            <a:endParaRPr lang="en-US" sz="3800" b="1" dirty="0" smtClean="0"/>
          </a:p>
          <a:p>
            <a:pPr marL="514350" indent="-514350" algn="l">
              <a:buClr>
                <a:srgbClr val="00B0F0"/>
              </a:buClr>
              <a:buAutoNum type="arabicPeriod" startAt="2"/>
            </a:pPr>
            <a:r>
              <a:rPr lang="en-US" sz="3800" b="1" dirty="0" smtClean="0"/>
              <a:t>They prevent cold winds from central Asia </a:t>
            </a:r>
          </a:p>
          <a:p>
            <a:pPr marL="514350" indent="-514350" algn="l">
              <a:buClr>
                <a:srgbClr val="00B0F0"/>
              </a:buClr>
              <a:buAutoNum type="arabicPeriod" startAt="2"/>
            </a:pPr>
            <a:r>
              <a:rPr lang="en-US" sz="3800" b="1" dirty="0" smtClean="0"/>
              <a:t>They obstruct the rain bearing clouds and causes heavy rainfall </a:t>
            </a:r>
          </a:p>
          <a:p>
            <a:pPr algn="l">
              <a:buClr>
                <a:srgbClr val="00B0F0"/>
              </a:buClr>
            </a:pPr>
            <a:r>
              <a:rPr lang="en-US" sz="3200" dirty="0" smtClean="0"/>
              <a:t>     </a:t>
            </a:r>
            <a:endParaRPr lang="en-US" sz="3200" dirty="0"/>
          </a:p>
          <a:p>
            <a:pPr algn="l">
              <a:buClr>
                <a:srgbClr val="00B0F0"/>
              </a:buClr>
            </a:pP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81000"/>
            <a:ext cx="7620000" cy="990600"/>
          </a:xfrm>
          <a:solidFill>
            <a:srgbClr val="FF99CC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Algerian" pitchFamily="82" charset="0"/>
              </a:rPr>
              <a:t>Importance of Himalayas </a:t>
            </a:r>
            <a:endParaRPr lang="en-US" sz="4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36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28600" y="1524000"/>
            <a:ext cx="8610600" cy="50292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00B0F0"/>
                </a:solidFill>
              </a:rPr>
              <a:t>4.</a:t>
            </a:r>
            <a:r>
              <a:rPr lang="en-US" sz="3600" b="1" dirty="0"/>
              <a:t> </a:t>
            </a:r>
            <a:r>
              <a:rPr lang="en-US" sz="3600" b="1" dirty="0" smtClean="0"/>
              <a:t>Their </a:t>
            </a:r>
            <a:r>
              <a:rPr lang="en-US" sz="3600" b="1" dirty="0"/>
              <a:t>slopes have thick forests and </a:t>
            </a:r>
            <a:r>
              <a:rPr lang="en-US" sz="3600" b="1" dirty="0" smtClean="0"/>
              <a:t>ideal</a:t>
            </a:r>
          </a:p>
          <a:p>
            <a:pPr algn="l"/>
            <a:r>
              <a:rPr lang="en-US" sz="3600" b="1" dirty="0"/>
              <a:t>    </a:t>
            </a:r>
            <a:r>
              <a:rPr lang="en-US" sz="3600" b="1" dirty="0" smtClean="0"/>
              <a:t> for  </a:t>
            </a:r>
            <a:r>
              <a:rPr lang="en-US" sz="3600" b="1" dirty="0"/>
              <a:t>plantation crops </a:t>
            </a:r>
            <a:endParaRPr lang="en-US" sz="3600" b="1" dirty="0" smtClean="0"/>
          </a:p>
          <a:p>
            <a:pPr algn="l"/>
            <a:r>
              <a:rPr lang="en-US" sz="3600" b="1" dirty="0" smtClean="0">
                <a:solidFill>
                  <a:srgbClr val="00B0F0"/>
                </a:solidFill>
              </a:rPr>
              <a:t>5.</a:t>
            </a:r>
            <a:r>
              <a:rPr lang="en-US" sz="3600" b="1" dirty="0" smtClean="0"/>
              <a:t> They are the store house of minerals </a:t>
            </a:r>
          </a:p>
          <a:p>
            <a:pPr algn="l"/>
            <a:r>
              <a:rPr lang="en-US" sz="3600" b="1" dirty="0" smtClean="0">
                <a:solidFill>
                  <a:srgbClr val="00B0F0"/>
                </a:solidFill>
              </a:rPr>
              <a:t>6.</a:t>
            </a:r>
            <a:r>
              <a:rPr lang="en-US" sz="3600" b="1" dirty="0" smtClean="0"/>
              <a:t> The Himalayas are the birthplace of </a:t>
            </a:r>
          </a:p>
          <a:p>
            <a:pPr algn="l"/>
            <a:r>
              <a:rPr lang="en-US" sz="3600" b="1" dirty="0"/>
              <a:t> </a:t>
            </a:r>
            <a:r>
              <a:rPr lang="en-US" sz="3600" b="1" dirty="0" smtClean="0"/>
              <a:t>    many rivers and waterfalls which are </a:t>
            </a:r>
          </a:p>
          <a:p>
            <a:pPr algn="l"/>
            <a:r>
              <a:rPr lang="en-US" sz="3600" b="1" dirty="0"/>
              <a:t> </a:t>
            </a:r>
            <a:r>
              <a:rPr lang="en-US" sz="3600" b="1" dirty="0" smtClean="0"/>
              <a:t>    used to generate hydro-electric power.</a:t>
            </a:r>
            <a:endParaRPr lang="en-US" sz="3600" b="1" dirty="0"/>
          </a:p>
          <a:p>
            <a:pPr algn="l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737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1752600"/>
            <a:ext cx="8534400" cy="4800600"/>
          </a:xfrm>
        </p:spPr>
        <p:txBody>
          <a:bodyPr>
            <a:normAutofit/>
          </a:bodyPr>
          <a:lstStyle/>
          <a:p>
            <a:pPr marL="457200" indent="-457200" algn="l">
              <a:buClr>
                <a:srgbClr val="00B050"/>
              </a:buClr>
              <a:buFont typeface="Wingdings" pitchFamily="2" charset="2"/>
              <a:buChar char="§"/>
            </a:pPr>
            <a:r>
              <a:rPr lang="en-US" sz="3600" b="1" dirty="0" smtClean="0"/>
              <a:t>It lies between the Himalayas and the Peninsular plateau </a:t>
            </a:r>
          </a:p>
          <a:p>
            <a:pPr marL="457200" indent="-457200" algn="l">
              <a:buClr>
                <a:srgbClr val="00B050"/>
              </a:buClr>
              <a:buFont typeface="Wingdings" pitchFamily="2" charset="2"/>
              <a:buChar char="§"/>
            </a:pPr>
            <a:r>
              <a:rPr lang="en-US" sz="3600" b="1" dirty="0" smtClean="0"/>
              <a:t>It is formed by the </a:t>
            </a:r>
            <a:r>
              <a:rPr lang="en-US" sz="3600" b="1" dirty="0" smtClean="0">
                <a:solidFill>
                  <a:srgbClr val="FFFF00"/>
                </a:solidFill>
              </a:rPr>
              <a:t>depositional work of three river systems namely – Sutlej, Ganga and Brahmaputra </a:t>
            </a:r>
          </a:p>
          <a:p>
            <a:pPr marL="457200" indent="-457200" algn="l">
              <a:buClr>
                <a:srgbClr val="00B050"/>
              </a:buClr>
              <a:buFont typeface="Wingdings" pitchFamily="2" charset="2"/>
              <a:buChar char="§"/>
            </a:pPr>
            <a:r>
              <a:rPr lang="en-US" sz="3600" b="1" dirty="0" smtClean="0"/>
              <a:t>It is the </a:t>
            </a:r>
            <a:r>
              <a:rPr lang="en-US" sz="3600" b="1" dirty="0" smtClean="0">
                <a:solidFill>
                  <a:srgbClr val="FF66CC"/>
                </a:solidFill>
              </a:rPr>
              <a:t>largest alluvial soil tract </a:t>
            </a:r>
            <a:r>
              <a:rPr lang="en-US" sz="3600" b="1" dirty="0" smtClean="0"/>
              <a:t>in the world, extending east to west – a length of 2500 </a:t>
            </a:r>
            <a:r>
              <a:rPr lang="en-US" sz="3600" b="1" dirty="0" err="1" smtClean="0"/>
              <a:t>kms</a:t>
            </a:r>
            <a:r>
              <a:rPr lang="en-US" sz="3600" b="1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77200" cy="838200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8000"/>
                </a:solidFill>
                <a:latin typeface="Arial Black" pitchFamily="34" charset="0"/>
              </a:rPr>
              <a:t>2. Northern great plains </a:t>
            </a:r>
            <a:endParaRPr lang="en-US" sz="4000" dirty="0">
              <a:solidFill>
                <a:srgbClr val="008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78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45720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28600"/>
            <a:ext cx="3124200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733800"/>
            <a:ext cx="8001000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03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76200"/>
            <a:ext cx="8534400" cy="6477000"/>
          </a:xfrm>
        </p:spPr>
        <p:txBody>
          <a:bodyPr>
            <a:normAutofit fontScale="92500"/>
          </a:bodyPr>
          <a:lstStyle/>
          <a:p>
            <a:pPr>
              <a:buClr>
                <a:srgbClr val="00B050"/>
              </a:buClr>
            </a:pPr>
            <a:r>
              <a:rPr lang="en-US" sz="3200" b="1" dirty="0" smtClean="0"/>
              <a:t>    </a:t>
            </a:r>
            <a:r>
              <a:rPr lang="en-US" sz="4000" b="1" u="sng" dirty="0" smtClean="0">
                <a:solidFill>
                  <a:srgbClr val="00FF00"/>
                </a:solidFill>
              </a:rPr>
              <a:t>IMPORTANCE OF THE GREAT PLAINS </a:t>
            </a:r>
          </a:p>
          <a:p>
            <a:pPr>
              <a:buClr>
                <a:srgbClr val="00B050"/>
              </a:buClr>
            </a:pPr>
            <a:endParaRPr lang="en-US" sz="4400" b="1" u="sng" dirty="0">
              <a:solidFill>
                <a:srgbClr val="00FF00"/>
              </a:solidFill>
            </a:endParaRPr>
          </a:p>
          <a:p>
            <a:pPr marL="514350" indent="-514350" algn="l">
              <a:buClr>
                <a:srgbClr val="00B050"/>
              </a:buClr>
              <a:buFont typeface="+mj-lt"/>
              <a:buAutoNum type="arabicPeriod"/>
            </a:pPr>
            <a:r>
              <a:rPr lang="en-US" sz="3600" b="1" dirty="0" smtClean="0"/>
              <a:t>Very suitable for irrigation and agriculture</a:t>
            </a:r>
          </a:p>
          <a:p>
            <a:pPr marL="514350" indent="-514350" algn="l">
              <a:buClr>
                <a:srgbClr val="00B050"/>
              </a:buClr>
              <a:buFont typeface="+mj-lt"/>
              <a:buAutoNum type="arabicPeriod"/>
            </a:pPr>
            <a:r>
              <a:rPr lang="en-US" sz="3600" b="1" dirty="0" smtClean="0"/>
              <a:t>Its level land supports a network of roads, railways and means of communications. </a:t>
            </a:r>
          </a:p>
          <a:p>
            <a:pPr marL="514350" indent="-514350" algn="l">
              <a:buClr>
                <a:srgbClr val="00B050"/>
              </a:buClr>
              <a:buFont typeface="+mj-lt"/>
              <a:buAutoNum type="arabicPeriod"/>
            </a:pPr>
            <a:r>
              <a:rPr lang="en-US" sz="3600" b="1" dirty="0" smtClean="0"/>
              <a:t>They are useful for industrialization, urbanization and trade. </a:t>
            </a:r>
          </a:p>
          <a:p>
            <a:pPr marL="514350" indent="-514350" algn="l">
              <a:buClr>
                <a:srgbClr val="00B050"/>
              </a:buClr>
              <a:buFont typeface="+mj-lt"/>
              <a:buAutoNum type="arabicPeriod"/>
            </a:pPr>
            <a:r>
              <a:rPr lang="en-US" sz="3600" b="1" dirty="0" smtClean="0"/>
              <a:t>A number of pilgrim centers are located here.  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6895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0200"/>
            <a:ext cx="7467600" cy="4953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304800"/>
            <a:ext cx="7938392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Algerian" pitchFamily="82" charset="0"/>
              </a:rPr>
              <a:t>3. </a:t>
            </a:r>
            <a:r>
              <a:rPr lang="en-US" sz="4400" b="1" dirty="0" smtClean="0">
                <a:solidFill>
                  <a:srgbClr val="FFFF00"/>
                </a:solidFill>
                <a:latin typeface="Algerian" pitchFamily="82" charset="0"/>
              </a:rPr>
              <a:t>THE PENINSULAR PLATEAU</a:t>
            </a:r>
            <a:endParaRPr lang="en-US" sz="4400" b="1" dirty="0">
              <a:solidFill>
                <a:srgbClr val="FFFF00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57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228600"/>
            <a:ext cx="8610600" cy="6400800"/>
          </a:xfrm>
        </p:spPr>
        <p:txBody>
          <a:bodyPr>
            <a:normAutofit/>
          </a:bodyPr>
          <a:lstStyle/>
          <a:p>
            <a:pPr marL="457200" indent="-457200" algn="l"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200" b="1" dirty="0" smtClean="0"/>
              <a:t>This is </a:t>
            </a:r>
            <a:r>
              <a:rPr lang="en-US" sz="3200" b="1" dirty="0" smtClean="0">
                <a:solidFill>
                  <a:srgbClr val="FFFF00"/>
                </a:solidFill>
              </a:rPr>
              <a:t>the largest physical divisions </a:t>
            </a:r>
            <a:r>
              <a:rPr lang="en-US" sz="3200" b="1" dirty="0" smtClean="0"/>
              <a:t>of         India. </a:t>
            </a:r>
          </a:p>
          <a:p>
            <a:pPr marL="457200" indent="-457200" algn="l"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200" b="1" dirty="0" smtClean="0"/>
              <a:t>It lies to the South of </a:t>
            </a:r>
          </a:p>
          <a:p>
            <a:pPr algn="l">
              <a:buClr>
                <a:srgbClr val="FFFF00"/>
              </a:buClr>
            </a:pPr>
            <a:r>
              <a:rPr lang="en-US" sz="3200" b="1" dirty="0"/>
              <a:t> </a:t>
            </a:r>
            <a:r>
              <a:rPr lang="en-US" sz="3200" b="1" dirty="0" smtClean="0"/>
              <a:t>   the Great Plains </a:t>
            </a:r>
          </a:p>
          <a:p>
            <a:pPr algn="l">
              <a:buClr>
                <a:srgbClr val="FFFF00"/>
              </a:buClr>
            </a:pPr>
            <a:r>
              <a:rPr lang="en-US" sz="3200" b="1" dirty="0" smtClean="0"/>
              <a:t>    and occupies about</a:t>
            </a:r>
          </a:p>
          <a:p>
            <a:pPr algn="l">
              <a:buClr>
                <a:srgbClr val="FFFF00"/>
              </a:buClr>
            </a:pPr>
            <a:r>
              <a:rPr lang="en-US" sz="3200" b="1" dirty="0"/>
              <a:t> </a:t>
            </a:r>
            <a:r>
              <a:rPr lang="en-US" sz="3200" b="1" dirty="0" smtClean="0"/>
              <a:t>   </a:t>
            </a:r>
            <a:r>
              <a:rPr lang="en-US" sz="3200" b="1" dirty="0" smtClean="0">
                <a:solidFill>
                  <a:srgbClr val="00FF00"/>
                </a:solidFill>
              </a:rPr>
              <a:t>16 Lakh sq.km. </a:t>
            </a:r>
          </a:p>
          <a:p>
            <a:pPr marL="457200" indent="-457200" algn="l"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200" b="1" dirty="0" smtClean="0"/>
              <a:t>It is roughly </a:t>
            </a:r>
            <a:r>
              <a:rPr lang="en-US" sz="3200" b="1" dirty="0" smtClean="0">
                <a:solidFill>
                  <a:srgbClr val="FF99CC"/>
                </a:solidFill>
              </a:rPr>
              <a:t>triangular </a:t>
            </a:r>
          </a:p>
          <a:p>
            <a:pPr algn="l">
              <a:buClr>
                <a:srgbClr val="FFFF00"/>
              </a:buClr>
            </a:pPr>
            <a:r>
              <a:rPr lang="en-US" sz="3200" b="1" dirty="0" smtClean="0">
                <a:solidFill>
                  <a:srgbClr val="FF99CC"/>
                </a:solidFill>
              </a:rPr>
              <a:t>    in shape </a:t>
            </a:r>
            <a:r>
              <a:rPr lang="en-US" sz="3200" b="1" dirty="0" smtClean="0"/>
              <a:t>and its apex </a:t>
            </a:r>
          </a:p>
          <a:p>
            <a:pPr algn="l">
              <a:buClr>
                <a:srgbClr val="FFFF00"/>
              </a:buClr>
            </a:pPr>
            <a:r>
              <a:rPr lang="en-US" sz="3200" b="1" dirty="0"/>
              <a:t> </a:t>
            </a:r>
            <a:r>
              <a:rPr lang="en-US" sz="3200" b="1" dirty="0" smtClean="0"/>
              <a:t>   is formed by</a:t>
            </a:r>
          </a:p>
          <a:p>
            <a:pPr algn="l">
              <a:buClr>
                <a:srgbClr val="FFFF00"/>
              </a:buClr>
            </a:pPr>
            <a:r>
              <a:rPr lang="en-US" sz="3200" b="1" dirty="0"/>
              <a:t> </a:t>
            </a:r>
            <a:r>
              <a:rPr lang="en-US" sz="3200" b="1" dirty="0" smtClean="0"/>
              <a:t>   cape of </a:t>
            </a:r>
            <a:r>
              <a:rPr lang="en-US" sz="3200" b="1" dirty="0" err="1"/>
              <a:t>K</a:t>
            </a:r>
            <a:r>
              <a:rPr lang="en-US" sz="3200" b="1" dirty="0" err="1" smtClean="0"/>
              <a:t>anyakumari</a:t>
            </a:r>
            <a:r>
              <a:rPr lang="en-US" sz="3200" b="1" dirty="0" smtClean="0"/>
              <a:t>. 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371600"/>
            <a:ext cx="38862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4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7" name="chimes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228600"/>
            <a:ext cx="8534400" cy="6324600"/>
          </a:xfrm>
        </p:spPr>
        <p:txBody>
          <a:bodyPr>
            <a:normAutofit/>
          </a:bodyPr>
          <a:lstStyle/>
          <a:p>
            <a:pPr marL="457200" indent="-457200" algn="l"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3200" b="1" dirty="0" smtClean="0"/>
              <a:t>It is bounded by many hills and plateaus namely – </a:t>
            </a:r>
            <a:r>
              <a:rPr lang="en-US" sz="3200" b="1" dirty="0" smtClean="0">
                <a:solidFill>
                  <a:srgbClr val="FFFF00"/>
                </a:solidFill>
              </a:rPr>
              <a:t>the </a:t>
            </a:r>
            <a:r>
              <a:rPr lang="en-US" sz="3200" b="1" dirty="0" err="1" smtClean="0">
                <a:solidFill>
                  <a:srgbClr val="FFFF00"/>
                </a:solidFill>
              </a:rPr>
              <a:t>Aravalli</a:t>
            </a:r>
            <a:r>
              <a:rPr lang="en-US" sz="3200" b="1" dirty="0" smtClean="0"/>
              <a:t>, </a:t>
            </a:r>
            <a:r>
              <a:rPr lang="en-US" sz="3200" b="1" dirty="0" smtClean="0">
                <a:solidFill>
                  <a:srgbClr val="FF99CC"/>
                </a:solidFill>
              </a:rPr>
              <a:t>Vindhya and </a:t>
            </a:r>
            <a:r>
              <a:rPr lang="en-US" sz="3200" b="1" dirty="0" err="1" smtClean="0">
                <a:solidFill>
                  <a:srgbClr val="FF99CC"/>
                </a:solidFill>
              </a:rPr>
              <a:t>Satpuras</a:t>
            </a:r>
            <a:r>
              <a:rPr lang="en-US" sz="3200" b="1" dirty="0" smtClean="0"/>
              <a:t>, </a:t>
            </a:r>
            <a:r>
              <a:rPr lang="en-US" sz="3200" b="1" dirty="0" smtClean="0">
                <a:solidFill>
                  <a:srgbClr val="00FF00"/>
                </a:solidFill>
              </a:rPr>
              <a:t>Western Ghats</a:t>
            </a:r>
            <a:r>
              <a:rPr lang="en-US" sz="3200" b="1" dirty="0" smtClean="0"/>
              <a:t>, </a:t>
            </a:r>
            <a:r>
              <a:rPr lang="en-US" sz="3200" b="1" dirty="0" smtClean="0">
                <a:solidFill>
                  <a:srgbClr val="00B0F0"/>
                </a:solidFill>
              </a:rPr>
              <a:t>Eastern Ghats</a:t>
            </a:r>
            <a:r>
              <a:rPr lang="en-US" sz="3200" b="1" dirty="0" smtClean="0"/>
              <a:t>, </a:t>
            </a:r>
            <a:r>
              <a:rPr lang="en-US" sz="3200" b="1" dirty="0" err="1" smtClean="0">
                <a:solidFill>
                  <a:srgbClr val="CC99FF"/>
                </a:solidFill>
              </a:rPr>
              <a:t>Chotanagpur</a:t>
            </a:r>
            <a:r>
              <a:rPr lang="en-US" sz="3200" b="1" dirty="0" smtClean="0">
                <a:solidFill>
                  <a:srgbClr val="CC99FF"/>
                </a:solidFill>
              </a:rPr>
              <a:t> ranges</a:t>
            </a:r>
            <a:r>
              <a:rPr lang="en-US" sz="3200" b="1" dirty="0" smtClean="0"/>
              <a:t>, </a:t>
            </a:r>
            <a:r>
              <a:rPr lang="en-US" sz="3200" b="1" dirty="0" smtClean="0">
                <a:solidFill>
                  <a:srgbClr val="FFC000"/>
                </a:solidFill>
              </a:rPr>
              <a:t>Deccan plateau</a:t>
            </a:r>
            <a:r>
              <a:rPr lang="en-US" sz="3200" b="1" dirty="0" smtClean="0"/>
              <a:t>, </a:t>
            </a:r>
            <a:r>
              <a:rPr lang="en-US" sz="3200" b="1" dirty="0" err="1" smtClean="0">
                <a:solidFill>
                  <a:srgbClr val="00CC00"/>
                </a:solidFill>
              </a:rPr>
              <a:t>Malwa</a:t>
            </a:r>
            <a:r>
              <a:rPr lang="en-US" sz="3200" b="1" dirty="0" smtClean="0">
                <a:solidFill>
                  <a:srgbClr val="00CC00"/>
                </a:solidFill>
              </a:rPr>
              <a:t> plateau </a:t>
            </a:r>
            <a:r>
              <a:rPr lang="en-US" sz="3200" b="1" dirty="0" smtClean="0"/>
              <a:t>etc. 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471737"/>
            <a:ext cx="2762250" cy="1885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471737"/>
            <a:ext cx="2743200" cy="1885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6" r="15191"/>
          <a:stretch/>
        </p:blipFill>
        <p:spPr>
          <a:xfrm>
            <a:off x="6248401" y="2471737"/>
            <a:ext cx="2666999" cy="1885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49" y="4429124"/>
            <a:ext cx="2628901" cy="22764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" y="4429124"/>
            <a:ext cx="2747963" cy="2295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9" y="4429124"/>
            <a:ext cx="2895601" cy="22764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80627" y="6172200"/>
            <a:ext cx="19351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Deccan plateau 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83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9" name="chimes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81000" y="2286000"/>
            <a:ext cx="4023360" cy="4191000"/>
          </a:xfrm>
        </p:spPr>
        <p:txBody>
          <a:bodyPr>
            <a:normAutofit/>
          </a:bodyPr>
          <a:lstStyle/>
          <a:p>
            <a:pPr marL="342900" indent="-342900" algn="l">
              <a:buClr>
                <a:srgbClr val="00FF00"/>
              </a:buClr>
              <a:buFont typeface="Arial" pitchFamily="34" charset="0"/>
              <a:buChar char="•"/>
            </a:pPr>
            <a:r>
              <a:rPr lang="en-US" sz="2400" b="1" dirty="0"/>
              <a:t>T</a:t>
            </a:r>
            <a:r>
              <a:rPr lang="en-US" sz="2400" b="1" dirty="0" smtClean="0"/>
              <a:t>hese are continuous ranges </a:t>
            </a:r>
          </a:p>
          <a:p>
            <a:pPr marL="342900" indent="-342900" algn="l">
              <a:buClr>
                <a:srgbClr val="00FF00"/>
              </a:buClr>
              <a:buFont typeface="Arial" pitchFamily="34" charset="0"/>
              <a:buChar char="•"/>
            </a:pPr>
            <a:r>
              <a:rPr lang="en-US" sz="2400" b="1" dirty="0" smtClean="0"/>
              <a:t>Run parallel to the West Coast of India </a:t>
            </a:r>
          </a:p>
          <a:p>
            <a:pPr marL="342900" indent="-342900" algn="l">
              <a:buClr>
                <a:srgbClr val="00FF00"/>
              </a:buClr>
              <a:buFont typeface="Arial" pitchFamily="34" charset="0"/>
              <a:buChar char="•"/>
            </a:pPr>
            <a:r>
              <a:rPr lang="en-US" sz="2400" b="1" dirty="0" smtClean="0"/>
              <a:t>Extended from </a:t>
            </a:r>
            <a:r>
              <a:rPr lang="en-US" sz="2400" b="1" dirty="0" err="1" smtClean="0"/>
              <a:t>Tapi</a:t>
            </a:r>
            <a:r>
              <a:rPr lang="en-US" sz="2400" b="1" dirty="0" smtClean="0"/>
              <a:t> Valley to </a:t>
            </a:r>
            <a:r>
              <a:rPr lang="en-US" sz="2400" b="1" dirty="0" err="1" smtClean="0"/>
              <a:t>Kanyakumari</a:t>
            </a:r>
            <a:r>
              <a:rPr lang="en-US" sz="2400" b="1" dirty="0" smtClean="0"/>
              <a:t> </a:t>
            </a:r>
          </a:p>
          <a:p>
            <a:pPr algn="l">
              <a:buClr>
                <a:srgbClr val="00FF00"/>
              </a:buClr>
            </a:pPr>
            <a:endParaRPr lang="en-US" sz="2400" b="1" dirty="0" smtClean="0"/>
          </a:p>
          <a:p>
            <a:pPr marL="342900" indent="-342900" algn="l">
              <a:buClr>
                <a:srgbClr val="00FF00"/>
              </a:buClr>
              <a:buFont typeface="Arial" pitchFamily="34" charset="0"/>
              <a:buChar char="•"/>
            </a:pPr>
            <a:r>
              <a:rPr lang="en-US" sz="2400" b="1" dirty="0" err="1" smtClean="0"/>
              <a:t>Anamudi</a:t>
            </a:r>
            <a:r>
              <a:rPr lang="en-US" sz="2400" b="1" dirty="0" smtClean="0"/>
              <a:t> (2695 m) is the highest peak </a:t>
            </a:r>
          </a:p>
          <a:p>
            <a:pPr marL="342900" indent="-342900" algn="l">
              <a:buClr>
                <a:srgbClr val="00FF00"/>
              </a:buClr>
              <a:buFont typeface="Arial" pitchFamily="34" charset="0"/>
              <a:buChar char="•"/>
            </a:pP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724400" y="2286000"/>
            <a:ext cx="4038600" cy="4191000"/>
          </a:xfrm>
        </p:spPr>
        <p:txBody>
          <a:bodyPr>
            <a:normAutofit/>
          </a:bodyPr>
          <a:lstStyle/>
          <a:p>
            <a:pPr marL="342900" indent="-342900" algn="l">
              <a:buClr>
                <a:srgbClr val="00FF00"/>
              </a:buClr>
              <a:buFont typeface="Arial" pitchFamily="34" charset="0"/>
              <a:buChar char="•"/>
            </a:pPr>
            <a:r>
              <a:rPr lang="en-US" sz="2400" b="1" dirty="0" smtClean="0"/>
              <a:t>These are not continuous ranges </a:t>
            </a:r>
          </a:p>
          <a:p>
            <a:pPr marL="342900" indent="-342900" algn="l">
              <a:buClr>
                <a:srgbClr val="00FF00"/>
              </a:buClr>
              <a:buFont typeface="Arial" pitchFamily="34" charset="0"/>
              <a:buChar char="•"/>
            </a:pPr>
            <a:r>
              <a:rPr lang="en-US" sz="2400" b="1" dirty="0" smtClean="0"/>
              <a:t>Run parallel to the East Cost of India </a:t>
            </a:r>
          </a:p>
          <a:p>
            <a:pPr marL="342900" indent="-342900" algn="l">
              <a:buClr>
                <a:srgbClr val="00FF00"/>
              </a:buClr>
              <a:buFont typeface="Arial" pitchFamily="34" charset="0"/>
              <a:buChar char="•"/>
            </a:pPr>
            <a:r>
              <a:rPr lang="en-US" sz="2400" b="1" dirty="0" smtClean="0"/>
              <a:t>Extended from the Mahanadi Valley to </a:t>
            </a:r>
            <a:r>
              <a:rPr lang="en-US" sz="2400" b="1" dirty="0" err="1" smtClean="0"/>
              <a:t>Nilgiri</a:t>
            </a:r>
            <a:r>
              <a:rPr lang="en-US" sz="2400" b="1" dirty="0" smtClean="0"/>
              <a:t> hills </a:t>
            </a:r>
          </a:p>
          <a:p>
            <a:pPr marL="342900" indent="-342900" algn="l">
              <a:buClr>
                <a:srgbClr val="00FF00"/>
              </a:buClr>
              <a:buFont typeface="Arial" pitchFamily="34" charset="0"/>
              <a:buChar char="•"/>
            </a:pPr>
            <a:r>
              <a:rPr lang="en-US" sz="2400" b="1" dirty="0" err="1" smtClean="0"/>
              <a:t>Armakonda</a:t>
            </a:r>
            <a:r>
              <a:rPr lang="en-US" sz="2400" b="1" dirty="0" smtClean="0"/>
              <a:t> (1680 m) is the highest peak </a:t>
            </a:r>
            <a:endParaRPr lang="en-US" sz="24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447800"/>
            <a:ext cx="4023360" cy="4572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Western Ghats 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5"/>
          </p:nvPr>
        </p:nvSpPr>
        <p:spPr>
          <a:xfrm>
            <a:off x="4724400" y="1447800"/>
            <a:ext cx="4023360" cy="4572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Eastern Ghats </a:t>
            </a:r>
            <a:endParaRPr lang="en-US" sz="28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8382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000" dirty="0" smtClean="0">
                <a:latin typeface="Arial Black" pitchFamily="34" charset="0"/>
              </a:rPr>
              <a:t>Differences between the western </a:t>
            </a:r>
            <a:r>
              <a:rPr lang="en-US" sz="2000" dirty="0" err="1" smtClean="0">
                <a:latin typeface="Arial Black" pitchFamily="34" charset="0"/>
              </a:rPr>
              <a:t>ghats</a:t>
            </a:r>
            <a:r>
              <a:rPr lang="en-US" sz="2000" dirty="0" smtClean="0">
                <a:latin typeface="Arial Black" pitchFamily="34" charset="0"/>
              </a:rPr>
              <a:t>  and</a:t>
            </a:r>
            <a:br>
              <a:rPr lang="en-US" sz="2000" dirty="0" smtClean="0">
                <a:latin typeface="Arial Black" pitchFamily="34" charset="0"/>
              </a:rPr>
            </a:br>
            <a:r>
              <a:rPr lang="en-US" sz="2000" dirty="0" smtClean="0">
                <a:latin typeface="Arial Black" pitchFamily="34" charset="0"/>
              </a:rPr>
              <a:t> eastern </a:t>
            </a:r>
            <a:r>
              <a:rPr lang="en-US" sz="2000" dirty="0" err="1" smtClean="0">
                <a:latin typeface="Arial Black" pitchFamily="34" charset="0"/>
              </a:rPr>
              <a:t>ghats</a:t>
            </a:r>
            <a:r>
              <a:rPr lang="en-US" sz="2000" dirty="0" smtClean="0">
                <a:latin typeface="Arial Black" pitchFamily="34" charset="0"/>
              </a:rPr>
              <a:t> </a:t>
            </a:r>
            <a:endParaRPr lang="en-US" sz="20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58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066800"/>
          </a:xfrm>
          <a:solidFill>
            <a:srgbClr val="7030A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Importance of the peninsular plateau 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752600"/>
            <a:ext cx="8610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Arial" pitchFamily="34" charset="0"/>
              <a:buChar char="•"/>
            </a:pPr>
            <a:r>
              <a:rPr lang="en-US" sz="3200" b="1" dirty="0" smtClean="0"/>
              <a:t>Rich in minerals , thick forests and bio-     diversity </a:t>
            </a:r>
          </a:p>
          <a:p>
            <a:pPr marL="285750" indent="-285750">
              <a:buClr>
                <a:srgbClr val="00B0F0"/>
              </a:buClr>
              <a:buFont typeface="Arial" pitchFamily="34" charset="0"/>
              <a:buChar char="•"/>
            </a:pPr>
            <a:r>
              <a:rPr lang="en-US" sz="3200" b="1" dirty="0" smtClean="0"/>
              <a:t>It has influence on South-west monsoons </a:t>
            </a:r>
          </a:p>
          <a:p>
            <a:pPr marL="285750" indent="-285750">
              <a:buClr>
                <a:srgbClr val="00B0F0"/>
              </a:buClr>
              <a:buFont typeface="Arial" pitchFamily="34" charset="0"/>
              <a:buChar char="•"/>
            </a:pPr>
            <a:r>
              <a:rPr lang="en-US" sz="3200" b="1" dirty="0" smtClean="0"/>
              <a:t>Useful for agriculture</a:t>
            </a:r>
          </a:p>
          <a:p>
            <a:pPr marL="285750" indent="-285750">
              <a:buClr>
                <a:srgbClr val="00B0F0"/>
              </a:buClr>
              <a:buFont typeface="Arial" pitchFamily="34" charset="0"/>
              <a:buChar char="•"/>
            </a:pPr>
            <a:r>
              <a:rPr lang="en-US" sz="3200" b="1" dirty="0" smtClean="0"/>
              <a:t>Birth place of many South Indian rivers  </a:t>
            </a:r>
          </a:p>
          <a:p>
            <a:pPr marL="285750" indent="-285750">
              <a:buClr>
                <a:srgbClr val="00B0F0"/>
              </a:buClr>
              <a:buFont typeface="Arial" pitchFamily="34" charset="0"/>
              <a:buChar char="•"/>
            </a:pPr>
            <a:r>
              <a:rPr lang="en-US" sz="3200" b="1" dirty="0" smtClean="0"/>
              <a:t>Useful for the generation of hydro-electricity </a:t>
            </a:r>
          </a:p>
          <a:p>
            <a:pPr marL="285750" indent="-285750">
              <a:buClr>
                <a:srgbClr val="00B0F0"/>
              </a:buClr>
              <a:buFont typeface="Arial" pitchFamily="34" charset="0"/>
              <a:buChar char="•"/>
            </a:pPr>
            <a:r>
              <a:rPr lang="en-US" sz="3200" b="1" dirty="0" smtClean="0"/>
              <a:t>Well known for beautiful hill stations   </a:t>
            </a:r>
          </a:p>
          <a:p>
            <a:pPr marL="285750" indent="-285750">
              <a:buClr>
                <a:srgbClr val="00B0F0"/>
              </a:buClr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Clr>
                <a:srgbClr val="00B0F0"/>
              </a:buClr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5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524000"/>
            <a:ext cx="8382000" cy="5029200"/>
          </a:xfrm>
        </p:spPr>
        <p:txBody>
          <a:bodyPr>
            <a:normAutofit/>
          </a:bodyPr>
          <a:lstStyle/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/>
              <a:t>It extends from the </a:t>
            </a:r>
            <a:r>
              <a:rPr lang="en-US" sz="3200" b="1" dirty="0" err="1" smtClean="0">
                <a:solidFill>
                  <a:srgbClr val="92D050"/>
                </a:solidFill>
              </a:rPr>
              <a:t>Rann</a:t>
            </a:r>
            <a:r>
              <a:rPr lang="en-US" sz="3200" b="1" dirty="0" smtClean="0">
                <a:solidFill>
                  <a:srgbClr val="92D050"/>
                </a:solidFill>
              </a:rPr>
              <a:t> of Kutch </a:t>
            </a:r>
            <a:r>
              <a:rPr lang="en-US" sz="3200" b="1" dirty="0" smtClean="0"/>
              <a:t>in the West to </a:t>
            </a:r>
            <a:r>
              <a:rPr lang="en-US" sz="3200" b="1" dirty="0" smtClean="0">
                <a:solidFill>
                  <a:srgbClr val="FF66CC"/>
                </a:solidFill>
              </a:rPr>
              <a:t>the Delta of Ganga </a:t>
            </a:r>
            <a:r>
              <a:rPr lang="en-US" sz="3200" b="1" dirty="0" smtClean="0"/>
              <a:t>in the East. </a:t>
            </a:r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/>
              <a:t>The Coastal Plains 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/>
              <a:t>    are divided into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/>
              <a:t>    two parts – 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/>
              <a:t>    </a:t>
            </a:r>
            <a:r>
              <a:rPr lang="en-US" sz="3200" b="1" dirty="0" smtClean="0">
                <a:solidFill>
                  <a:srgbClr val="FFFF00"/>
                </a:solidFill>
              </a:rPr>
              <a:t>Western Coastal Plain</a:t>
            </a:r>
          </a:p>
          <a:p>
            <a:pPr algn="l">
              <a:buClr>
                <a:srgbClr val="00B0F0"/>
              </a:buClr>
            </a:pPr>
            <a:r>
              <a:rPr lang="en-US" sz="3200" b="1" dirty="0" smtClean="0"/>
              <a:t>                  and</a:t>
            </a:r>
          </a:p>
          <a:p>
            <a:pPr algn="l">
              <a:buClr>
                <a:srgbClr val="00B0F0"/>
              </a:buClr>
            </a:pPr>
            <a:r>
              <a:rPr lang="en-US" sz="3200" b="1" dirty="0"/>
              <a:t> </a:t>
            </a:r>
            <a:r>
              <a:rPr lang="en-US" sz="3200" b="1" dirty="0" smtClean="0"/>
              <a:t>   </a:t>
            </a:r>
            <a:r>
              <a:rPr lang="en-US" sz="3200" b="1" dirty="0" smtClean="0">
                <a:solidFill>
                  <a:srgbClr val="FF0000"/>
                </a:solidFill>
              </a:rPr>
              <a:t>Eastern Coastal Plain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91400" cy="701040"/>
          </a:xfr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The coastal plains 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819400"/>
            <a:ext cx="38481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6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3" t="2618" r="7762" b="3429"/>
          <a:stretch/>
        </p:blipFill>
        <p:spPr>
          <a:xfrm>
            <a:off x="1600200" y="190500"/>
            <a:ext cx="5867400" cy="6477000"/>
          </a:xfrm>
          <a:prstGeom prst="rect">
            <a:avLst/>
          </a:prstGeom>
          <a:ln w="88900" cap="sq" cmpd="thickThin">
            <a:solidFill>
              <a:srgbClr val="00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852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1" y="2209800"/>
            <a:ext cx="4023360" cy="4267200"/>
          </a:xfrm>
        </p:spPr>
        <p:txBody>
          <a:bodyPr>
            <a:normAutofit/>
          </a:bodyPr>
          <a:lstStyle/>
          <a:p>
            <a:pPr marL="342900" indent="-342900"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b="1" dirty="0" smtClean="0"/>
              <a:t>It lies between the Western Ghats and the Arabian Sea </a:t>
            </a:r>
          </a:p>
          <a:p>
            <a:pPr marL="342900" indent="-342900"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b="1" dirty="0" smtClean="0"/>
              <a:t>Extends from the </a:t>
            </a:r>
            <a:r>
              <a:rPr lang="en-US" sz="2400" b="1" dirty="0" err="1" smtClean="0"/>
              <a:t>Rann</a:t>
            </a:r>
            <a:r>
              <a:rPr lang="en-US" sz="2400" b="1" dirty="0" smtClean="0"/>
              <a:t> of Kutch to </a:t>
            </a:r>
            <a:r>
              <a:rPr lang="en-US" sz="2400" b="1" dirty="0" err="1" smtClean="0"/>
              <a:t>Kanyakumari</a:t>
            </a:r>
            <a:r>
              <a:rPr lang="en-US" sz="2400" b="1" dirty="0" smtClean="0"/>
              <a:t> </a:t>
            </a:r>
          </a:p>
          <a:p>
            <a:pPr marL="342900" indent="-342900"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b="1" dirty="0" smtClean="0"/>
              <a:t>It is narrow, steep and rocky </a:t>
            </a:r>
          </a:p>
          <a:p>
            <a:pPr marL="342900" indent="-342900"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b="1" dirty="0" smtClean="0"/>
              <a:t>Divided into three parts – </a:t>
            </a:r>
            <a:r>
              <a:rPr lang="en-US" sz="2400" b="1" dirty="0" err="1" smtClean="0"/>
              <a:t>Konkan</a:t>
            </a:r>
            <a:r>
              <a:rPr lang="en-US" sz="2400" b="1" dirty="0" smtClean="0"/>
              <a:t> Coast, Karnataka Coast and Malabar Coast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663440" y="2133600"/>
            <a:ext cx="4023360" cy="4343400"/>
          </a:xfrm>
        </p:spPr>
        <p:txBody>
          <a:bodyPr>
            <a:noAutofit/>
          </a:bodyPr>
          <a:lstStyle/>
          <a:p>
            <a:pPr marL="342900" indent="-342900"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b="1" dirty="0" smtClean="0"/>
              <a:t>It lies between the Western Ghats and the Bay of Bengal </a:t>
            </a:r>
          </a:p>
          <a:p>
            <a:pPr marL="342900" indent="-342900"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b="1" dirty="0" smtClean="0"/>
              <a:t>Extends from river </a:t>
            </a:r>
            <a:r>
              <a:rPr lang="en-US" sz="2400" b="1" dirty="0" err="1" smtClean="0"/>
              <a:t>Subarnrekha</a:t>
            </a:r>
            <a:r>
              <a:rPr lang="en-US" sz="2400" b="1" dirty="0" smtClean="0"/>
              <a:t> to </a:t>
            </a:r>
            <a:r>
              <a:rPr lang="en-US" sz="2400" b="1" dirty="0" err="1" smtClean="0"/>
              <a:t>Kanyakumari</a:t>
            </a:r>
            <a:r>
              <a:rPr lang="en-US" sz="2400" b="1" dirty="0" smtClean="0"/>
              <a:t> </a:t>
            </a:r>
          </a:p>
          <a:p>
            <a:pPr marL="342900" indent="-342900"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b="1" dirty="0" smtClean="0"/>
              <a:t>Broader than the Western Coastal Plains </a:t>
            </a:r>
          </a:p>
          <a:p>
            <a:pPr marL="342900" indent="-342900"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b="1" dirty="0" err="1" smtClean="0"/>
              <a:t>Dividede</a:t>
            </a:r>
            <a:r>
              <a:rPr lang="en-US" sz="2400" b="1" dirty="0" smtClean="0"/>
              <a:t> into two parts – the Northern </a:t>
            </a:r>
            <a:r>
              <a:rPr lang="en-US" sz="2400" b="1" dirty="0" err="1"/>
              <a:t>C</a:t>
            </a:r>
            <a:r>
              <a:rPr lang="en-US" sz="2400" b="1" dirty="0" err="1" smtClean="0"/>
              <a:t>ircar</a:t>
            </a:r>
            <a:r>
              <a:rPr lang="en-US" sz="2400" b="1" dirty="0" smtClean="0"/>
              <a:t> and </a:t>
            </a:r>
            <a:r>
              <a:rPr lang="en-US" sz="2400" b="1" dirty="0" err="1" smtClean="0"/>
              <a:t>Coromandal</a:t>
            </a:r>
            <a:r>
              <a:rPr lang="en-US" sz="2400" b="1" dirty="0" smtClean="0"/>
              <a:t> Coast</a:t>
            </a:r>
            <a:endParaRPr lang="en-US" sz="24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4023360" cy="533400"/>
          </a:xfrm>
          <a:solidFill>
            <a:srgbClr val="CC00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smtClean="0"/>
              <a:t>Western Coast 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5"/>
          </p:nvPr>
        </p:nvSpPr>
        <p:spPr>
          <a:xfrm>
            <a:off x="4648200" y="1524000"/>
            <a:ext cx="4023360" cy="533400"/>
          </a:xfr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800" dirty="0" smtClean="0"/>
              <a:t>Eastern Coast </a:t>
            </a:r>
            <a:endParaRPr lang="en-US" sz="28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990600"/>
          </a:xfrm>
          <a:solidFill>
            <a:srgbClr val="0070C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3600" dirty="0" smtClean="0"/>
              <a:t>Differences between western and eastern coastal plains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9873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676400"/>
            <a:ext cx="8229600" cy="4800600"/>
          </a:xfrm>
        </p:spPr>
        <p:txBody>
          <a:bodyPr>
            <a:normAutofit/>
          </a:bodyPr>
          <a:lstStyle/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/>
              <a:t>Provide some natural </a:t>
            </a:r>
            <a:r>
              <a:rPr lang="en-US" sz="3200" b="1" dirty="0" err="1" smtClean="0"/>
              <a:t>harbours</a:t>
            </a:r>
            <a:r>
              <a:rPr lang="en-US" sz="3200" b="1" dirty="0" smtClean="0"/>
              <a:t> which help in carrying on foreign trade. </a:t>
            </a:r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/>
              <a:t>Useful for fishing and shipbuilding.  </a:t>
            </a:r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/>
              <a:t>Useful for agriculture and production of salt. </a:t>
            </a:r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/>
              <a:t>Beaches along the Coasts attract tourists. </a:t>
            </a:r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/>
              <a:t>Backwater useful for navigation. </a:t>
            </a:r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endParaRPr lang="en-US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696200" cy="685800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4400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Importance Of Coastal Plains </a:t>
            </a:r>
            <a:endParaRPr lang="en-US" sz="4400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453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2819400" cy="3352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28600"/>
            <a:ext cx="2971800" cy="33527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0"/>
            <a:ext cx="8686800" cy="2886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99" y="228600"/>
            <a:ext cx="2667001" cy="33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8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7" name="chimes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7244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80975"/>
            <a:ext cx="3810000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1" y="3505200"/>
            <a:ext cx="3810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56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828800"/>
            <a:ext cx="8229600" cy="4724400"/>
          </a:xfrm>
        </p:spPr>
        <p:txBody>
          <a:bodyPr>
            <a:normAutofit/>
          </a:bodyPr>
          <a:lstStyle/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/>
              <a:t>There are about </a:t>
            </a:r>
            <a:r>
              <a:rPr lang="en-US" sz="3200" b="1" dirty="0" smtClean="0">
                <a:solidFill>
                  <a:srgbClr val="00FF00"/>
                </a:solidFill>
              </a:rPr>
              <a:t>247 islands </a:t>
            </a:r>
            <a:r>
              <a:rPr lang="en-US" sz="3200" b="1" dirty="0" smtClean="0"/>
              <a:t>in India. </a:t>
            </a:r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FF00"/>
                </a:solidFill>
              </a:rPr>
              <a:t>204</a:t>
            </a:r>
            <a:r>
              <a:rPr lang="en-US" sz="3200" b="1" dirty="0" smtClean="0"/>
              <a:t> island are in the </a:t>
            </a:r>
            <a:r>
              <a:rPr lang="en-US" sz="3200" b="1" dirty="0" smtClean="0">
                <a:solidFill>
                  <a:srgbClr val="FFFF00"/>
                </a:solidFill>
              </a:rPr>
              <a:t>Bay of Bengal </a:t>
            </a:r>
            <a:r>
              <a:rPr lang="en-US" sz="3200" b="1" dirty="0" smtClean="0"/>
              <a:t>and </a:t>
            </a:r>
            <a:r>
              <a:rPr lang="en-US" sz="3200" b="1" dirty="0" smtClean="0">
                <a:solidFill>
                  <a:srgbClr val="00B0F0"/>
                </a:solidFill>
              </a:rPr>
              <a:t>43</a:t>
            </a:r>
            <a:r>
              <a:rPr lang="en-US" sz="3200" b="1" dirty="0" smtClean="0"/>
              <a:t> are in the </a:t>
            </a:r>
            <a:r>
              <a:rPr lang="en-US" sz="3200" b="1" dirty="0" smtClean="0">
                <a:solidFill>
                  <a:srgbClr val="00B0F0"/>
                </a:solidFill>
              </a:rPr>
              <a:t>Arabian Sea</a:t>
            </a:r>
            <a:r>
              <a:rPr lang="en-US" sz="3200" b="1" dirty="0" smtClean="0"/>
              <a:t>. </a:t>
            </a:r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99CC"/>
                </a:solidFill>
              </a:rPr>
              <a:t>Andaman and Nicobar </a:t>
            </a:r>
            <a:r>
              <a:rPr lang="en-US" sz="3200" b="1" dirty="0" smtClean="0"/>
              <a:t>island are in the </a:t>
            </a:r>
            <a:r>
              <a:rPr lang="en-US" sz="3200" b="1" dirty="0" smtClean="0">
                <a:solidFill>
                  <a:srgbClr val="00CC66"/>
                </a:solidFill>
              </a:rPr>
              <a:t>Bay of Bengal</a:t>
            </a:r>
            <a:r>
              <a:rPr lang="en-US" sz="3200" b="1" dirty="0" smtClean="0"/>
              <a:t>. </a:t>
            </a:r>
          </a:p>
          <a:p>
            <a:pPr marL="457200" indent="-457200" algn="l">
              <a:buClr>
                <a:srgbClr val="00B0F0"/>
              </a:buCl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FF0000"/>
                </a:solidFill>
              </a:rPr>
              <a:t>Lakshadweep islands </a:t>
            </a:r>
            <a:r>
              <a:rPr lang="en-US" sz="3200" b="1" dirty="0" smtClean="0"/>
              <a:t>are in the </a:t>
            </a:r>
            <a:r>
              <a:rPr lang="en-US" sz="3200" b="1" dirty="0" smtClean="0">
                <a:solidFill>
                  <a:srgbClr val="FFC000"/>
                </a:solidFill>
              </a:rPr>
              <a:t>Arabian Sea.  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838200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Islands of India </a:t>
            </a:r>
            <a:endParaRPr lang="en-US" sz="48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24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" y="3500437"/>
            <a:ext cx="4495800" cy="327660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9" r="6432"/>
          <a:stretch/>
        </p:blipFill>
        <p:spPr>
          <a:xfrm>
            <a:off x="138112" y="152400"/>
            <a:ext cx="4476750" cy="312896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71600"/>
            <a:ext cx="4191000" cy="4114801"/>
          </a:xfrm>
          <a:prstGeom prst="rect">
            <a:avLst/>
          </a:prstGeom>
          <a:ln w="38100" cap="sq">
            <a:solidFill>
              <a:srgbClr val="9966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496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0707" y="2514600"/>
            <a:ext cx="4762586" cy="1200329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72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Thank You </a:t>
            </a:r>
            <a:endParaRPr lang="en-US" sz="72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428"/>
          <a:stretch/>
        </p:blipFill>
        <p:spPr>
          <a:xfrm>
            <a:off x="666750" y="5229224"/>
            <a:ext cx="7810500" cy="981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874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1042</TotalTime>
  <Words>1271</Words>
  <Application>Microsoft Office PowerPoint</Application>
  <PresentationFormat>On-screen Show (4:3)</PresentationFormat>
  <Paragraphs>218</Paragraphs>
  <Slides>42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BlackTie</vt:lpstr>
      <vt:lpstr>Social science </vt:lpstr>
      <vt:lpstr>PowerPoint Presentation</vt:lpstr>
      <vt:lpstr>In this unit you learn </vt:lpstr>
      <vt:lpstr>General features  of the landforms of India</vt:lpstr>
      <vt:lpstr>PHYSIOGRAPHIC DIVISIONS OF India </vt:lpstr>
      <vt:lpstr>PowerPoint Presentation</vt:lpstr>
      <vt:lpstr>1. The  northern  mountains </vt:lpstr>
      <vt:lpstr>PowerPoint Presentation</vt:lpstr>
      <vt:lpstr>PowerPoint Presentation</vt:lpstr>
      <vt:lpstr>Three parallel ranges of  the Himalayas </vt:lpstr>
      <vt:lpstr>PowerPoint Presentation</vt:lpstr>
      <vt:lpstr>(A). The greater Himalayas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(B). The lesser Himalayas </vt:lpstr>
      <vt:lpstr>PowerPoint Presentation</vt:lpstr>
      <vt:lpstr>PowerPoint Presentation</vt:lpstr>
      <vt:lpstr>(C). The Siwalik hills </vt:lpstr>
      <vt:lpstr>PowerPoint Presentation</vt:lpstr>
      <vt:lpstr>PowerPoint Presentation</vt:lpstr>
      <vt:lpstr>Importance of Himalayas </vt:lpstr>
      <vt:lpstr>PowerPoint Presentation</vt:lpstr>
      <vt:lpstr>2. Northern great plains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Differences between the western ghats  and  eastern ghats </vt:lpstr>
      <vt:lpstr>Importance of the peninsular plateau </vt:lpstr>
      <vt:lpstr>The coastal plains </vt:lpstr>
      <vt:lpstr>PowerPoint Presentation</vt:lpstr>
      <vt:lpstr>Differences between western and eastern coastal plains </vt:lpstr>
      <vt:lpstr>Importance Of Coastal Plains </vt:lpstr>
      <vt:lpstr>PowerPoint Presentation</vt:lpstr>
      <vt:lpstr>PowerPoint Presentation</vt:lpstr>
      <vt:lpstr>Islands of India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MALLIKARJUN</dc:creator>
  <cp:lastModifiedBy>MALLIKARJUN</cp:lastModifiedBy>
  <cp:revision>91</cp:revision>
  <dcterms:created xsi:type="dcterms:W3CDTF">2020-08-02T15:21:43Z</dcterms:created>
  <dcterms:modified xsi:type="dcterms:W3CDTF">2020-09-13T16:46:15Z</dcterms:modified>
</cp:coreProperties>
</file>