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309" r:id="rId6"/>
    <p:sldId id="259" r:id="rId7"/>
    <p:sldId id="261" r:id="rId8"/>
    <p:sldId id="262" r:id="rId9"/>
    <p:sldId id="263" r:id="rId10"/>
    <p:sldId id="260" r:id="rId11"/>
    <p:sldId id="265" r:id="rId12"/>
    <p:sldId id="267" r:id="rId13"/>
    <p:sldId id="268" r:id="rId14"/>
    <p:sldId id="269" r:id="rId15"/>
    <p:sldId id="270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8" r:id="rId41"/>
    <p:sldId id="310" r:id="rId42"/>
    <p:sldId id="312" r:id="rId43"/>
    <p:sldId id="313" r:id="rId44"/>
    <p:sldId id="314" r:id="rId45"/>
    <p:sldId id="315" r:id="rId46"/>
    <p:sldId id="316" r:id="rId47"/>
    <p:sldId id="318" r:id="rId48"/>
    <p:sldId id="319" r:id="rId49"/>
    <p:sldId id="320" r:id="rId50"/>
    <p:sldId id="321" r:id="rId51"/>
    <p:sldId id="322" r:id="rId52"/>
    <p:sldId id="324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836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8640-818B-4F27-98F6-6E76304036A5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5D05-8A54-4D30-8EE5-97D2C5406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35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8640-818B-4F27-98F6-6E76304036A5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5D05-8A54-4D30-8EE5-97D2C5406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5659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8640-818B-4F27-98F6-6E76304036A5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5D05-8A54-4D30-8EE5-97D2C5406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2210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8640-818B-4F27-98F6-6E76304036A5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5D05-8A54-4D30-8EE5-97D2C5406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1122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8640-818B-4F27-98F6-6E76304036A5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5D05-8A54-4D30-8EE5-97D2C5406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9557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8640-818B-4F27-98F6-6E76304036A5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5D05-8A54-4D30-8EE5-97D2C5406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2373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8640-818B-4F27-98F6-6E76304036A5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5D05-8A54-4D30-8EE5-97D2C5406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2053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8640-818B-4F27-98F6-6E76304036A5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5D05-8A54-4D30-8EE5-97D2C5406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3752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8640-818B-4F27-98F6-6E76304036A5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5D05-8A54-4D30-8EE5-97D2C5406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0286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8640-818B-4F27-98F6-6E76304036A5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5D05-8A54-4D30-8EE5-97D2C5406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643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8640-818B-4F27-98F6-6E76304036A5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5D05-8A54-4D30-8EE5-97D2C5406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43777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8640-818B-4F27-98F6-6E76304036A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5D05-8A54-4D30-8EE5-97D2C5406F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36355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8640-818B-4F27-98F6-6E76304036A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5D05-8A54-4D30-8EE5-97D2C5406F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93351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8640-818B-4F27-98F6-6E76304036A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5D05-8A54-4D30-8EE5-97D2C5406F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9258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8640-818B-4F27-98F6-6E76304036A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5D05-8A54-4D30-8EE5-97D2C5406F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304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8640-818B-4F27-98F6-6E76304036A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5D05-8A54-4D30-8EE5-97D2C5406F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21176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8640-818B-4F27-98F6-6E76304036A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5D05-8A54-4D30-8EE5-97D2C5406F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24611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8640-818B-4F27-98F6-6E76304036A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5D05-8A54-4D30-8EE5-97D2C5406F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11983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8640-818B-4F27-98F6-6E76304036A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5D05-8A54-4D30-8EE5-97D2C5406F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91321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8640-818B-4F27-98F6-6E76304036A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5D05-8A54-4D30-8EE5-97D2C5406F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4123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8640-818B-4F27-98F6-6E76304036A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5D05-8A54-4D30-8EE5-97D2C5406F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79290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8640-818B-4F27-98F6-6E76304036A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25D05-8A54-4D30-8EE5-97D2C5406F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6430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18640-818B-4F27-98F6-6E76304036A5}" type="datetimeFigureOut">
              <a:rPr lang="en-US" smtClean="0"/>
              <a:pPr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5D05-8A54-4D30-8EE5-97D2C5406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7672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18640-818B-4F27-98F6-6E76304036A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5D05-8A54-4D30-8EE5-97D2C5406F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9827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SAI\Downloads\Jai%20Ho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SAI\Downloads\Jai%20Ho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9436" y="152400"/>
            <a:ext cx="8534400" cy="243143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pperplate Gothic Bold" pitchFamily="34" charset="0"/>
              </a:rPr>
              <a:t>WEL COME TO 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pperplate Gothic Bold" pitchFamily="34" charset="0"/>
              </a:rPr>
              <a:t/>
            </a:r>
            <a:b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pperplate Gothic Bold" pitchFamily="34" charset="0"/>
              </a:rPr>
            </a:br>
            <a:r>
              <a:rPr lang="en-US" sz="5400" b="1" dirty="0" smtClean="0">
                <a:latin typeface="Copperplate Gothic Bold" pitchFamily="34" charset="0"/>
              </a:rPr>
              <a:t>SOCIAL  </a:t>
            </a:r>
            <a:r>
              <a:rPr lang="en-US" sz="5400" b="1" dirty="0" smtClean="0">
                <a:latin typeface="Copperplate Gothic Bold" pitchFamily="34" charset="0"/>
              </a:rPr>
              <a:t>STUDIES </a:t>
            </a:r>
            <a:r>
              <a:rPr lang="en-US" sz="6600" b="1" dirty="0" smtClean="0">
                <a:latin typeface="Copperplate Gothic Bold" pitchFamily="34" charset="0"/>
              </a:rPr>
              <a:t/>
            </a:r>
            <a:br>
              <a:rPr lang="en-US" sz="6600" b="1" dirty="0" smtClean="0">
                <a:latin typeface="Copperplate Gothic Bold" pitchFamily="34" charset="0"/>
              </a:rPr>
            </a:br>
            <a:r>
              <a:rPr lang="en-US" sz="6600" b="1" dirty="0" smtClean="0">
                <a:solidFill>
                  <a:srgbClr val="00B050"/>
                </a:solidFill>
                <a:latin typeface="Copperplate Gothic Bold" pitchFamily="34" charset="0"/>
              </a:rPr>
              <a:t>QUIZ</a:t>
            </a:r>
            <a:r>
              <a:rPr lang="en-US" sz="4800" b="1" dirty="0" smtClean="0">
                <a:solidFill>
                  <a:srgbClr val="00B050"/>
                </a:solidFill>
                <a:latin typeface="Copperplate Gothic Bold" pitchFamily="34" charset="0"/>
              </a:rPr>
              <a:t>.    2022 - 23</a:t>
            </a:r>
            <a:endParaRPr lang="en-US" sz="4800" b="1" dirty="0">
              <a:solidFill>
                <a:srgbClr val="00B050"/>
              </a:solidFill>
              <a:latin typeface="Copperplate Gothic Bold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1" y="2895601"/>
            <a:ext cx="2590800" cy="3733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505200" y="4114800"/>
            <a:ext cx="5181600" cy="923330"/>
          </a:xfrm>
          <a:prstGeom prst="rect">
            <a:avLst/>
          </a:prstGeom>
          <a:ln w="28575">
            <a:solidFill>
              <a:srgbClr val="FFFF0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GRADE – IX  </a:t>
            </a:r>
            <a:endParaRPr lang="en-US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6" name="Jai Ho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610600" y="62484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9207256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006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2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381000"/>
            <a:ext cx="8686800" cy="6477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312544"/>
            <a:ext cx="7620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 smtClean="0">
                <a:solidFill>
                  <a:schemeClr val="bg1"/>
                </a:solidFill>
                <a:latin typeface="+mj-lt"/>
              </a:rPr>
              <a:t>                        </a:t>
            </a:r>
            <a:br>
              <a:rPr lang="en-US" sz="36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3600" b="1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en-US" sz="36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 </a:t>
            </a:r>
            <a:br>
              <a:rPr lang="en-US" sz="32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en-US" sz="32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Mr. </a:t>
            </a:r>
            <a:r>
              <a:rPr lang="en-US" sz="3200" b="1" dirty="0" err="1" smtClean="0">
                <a:solidFill>
                  <a:schemeClr val="bg1"/>
                </a:solidFill>
                <a:latin typeface="+mj-lt"/>
              </a:rPr>
              <a:t>Mallikarjun.S</a:t>
            </a:r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en-US" sz="32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2000" b="1" dirty="0" smtClean="0">
                <a:solidFill>
                  <a:srgbClr val="00B0F0"/>
                </a:solidFill>
                <a:latin typeface="+mj-lt"/>
              </a:rPr>
              <a:t>Asst. Teacher   </a:t>
            </a:r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en-US" sz="32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                           </a:t>
            </a:r>
            <a:r>
              <a:rPr lang="en-US" sz="3200" b="1" dirty="0" smtClean="0">
                <a:solidFill>
                  <a:srgbClr val="FFFF00"/>
                </a:solidFill>
                <a:latin typeface="+mj-lt"/>
              </a:rPr>
              <a:t>JB High School,                             </a:t>
            </a:r>
            <a:r>
              <a:rPr lang="en-US" sz="3200" b="1" dirty="0" err="1" smtClean="0">
                <a:solidFill>
                  <a:srgbClr val="FFFF00"/>
                </a:solidFill>
                <a:latin typeface="+mj-lt"/>
              </a:rPr>
              <a:t>Bhagyanagar</a:t>
            </a:r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en-US" sz="32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contact.: 8747098574              </a:t>
            </a:r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524000" y="1447800"/>
            <a:ext cx="6019800" cy="6096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Concept and Prepared by </a:t>
            </a:r>
            <a:endParaRPr lang="en-US" sz="4000" b="1" dirty="0"/>
          </a:p>
        </p:txBody>
      </p:sp>
      <p:pic>
        <p:nvPicPr>
          <p:cNvPr id="9" name="Picture 8" descr="PhotoRoom-20220711_215511.png"/>
          <p:cNvPicPr>
            <a:picLocks noChangeAspect="1"/>
          </p:cNvPicPr>
          <p:nvPr/>
        </p:nvPicPr>
        <p:blipFill>
          <a:blip r:embed="rId4" cstate="print"/>
          <a:srcRect b="7937"/>
          <a:stretch>
            <a:fillRect/>
          </a:stretch>
        </p:blipFill>
        <p:spPr>
          <a:xfrm>
            <a:off x="1295400" y="2895600"/>
            <a:ext cx="3124200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Jai Ho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8382000" y="64008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599142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006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2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0"/>
            <a:ext cx="8839200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solidFill>
                  <a:schemeClr val="bg1"/>
                </a:solidFill>
                <a:latin typeface="Algerian" pitchFamily="82" charset="0"/>
              </a:rPr>
              <a:t>RULES OF THE QUIZ</a:t>
            </a:r>
            <a:endParaRPr lang="en-US" sz="3600" b="1" dirty="0" smtClean="0">
              <a:solidFill>
                <a:schemeClr val="bg1"/>
              </a:solidFill>
              <a:latin typeface="Algerian" pitchFamily="82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FFFF00"/>
                </a:solidFill>
              </a:rPr>
              <a:t>SOCIAL STUDIES QUIZ is a game of </a:t>
            </a:r>
            <a:br>
              <a:rPr lang="en-US" sz="2400" b="1" dirty="0" smtClean="0">
                <a:solidFill>
                  <a:srgbClr val="FFFF00"/>
                </a:solidFill>
              </a:rPr>
            </a:br>
            <a:r>
              <a:rPr lang="en-US" sz="2400" b="1" dirty="0" smtClean="0">
                <a:solidFill>
                  <a:srgbClr val="FFFF00"/>
                </a:solidFill>
              </a:rPr>
              <a:t>10 questions  and by playing the quiz students </a:t>
            </a:r>
            <a:br>
              <a:rPr lang="en-US" sz="2400" b="1" dirty="0" smtClean="0">
                <a:solidFill>
                  <a:srgbClr val="FFFF00"/>
                </a:solidFill>
              </a:rPr>
            </a:br>
            <a:r>
              <a:rPr lang="en-US" sz="2400" b="1" dirty="0" smtClean="0">
                <a:solidFill>
                  <a:srgbClr val="FFFF00"/>
                </a:solidFill>
              </a:rPr>
              <a:t> can win Rs.20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2400" b="1" dirty="0" smtClean="0">
                <a:solidFill>
                  <a:schemeClr val="accent6"/>
                </a:solidFill>
              </a:rPr>
              <a:t> Amount will increase from </a:t>
            </a:r>
            <a:br>
              <a:rPr lang="en-US" sz="2400" b="1" dirty="0" smtClean="0">
                <a:solidFill>
                  <a:schemeClr val="accent6"/>
                </a:solidFill>
              </a:rPr>
            </a:br>
            <a:r>
              <a:rPr lang="en-US" sz="2400" b="1" dirty="0" smtClean="0">
                <a:solidFill>
                  <a:schemeClr val="accent6"/>
                </a:solidFill>
              </a:rPr>
              <a:t> question to question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2400" b="1" dirty="0" smtClean="0">
                <a:solidFill>
                  <a:schemeClr val="bg1"/>
                </a:solidFill>
              </a:rPr>
              <a:t> Three HELPLINES  --  Textbook, 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 Best Friend and Fifty-Fifty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92D050"/>
                </a:solidFill>
              </a:rPr>
              <a:t> Students can choose Helpline </a:t>
            </a:r>
            <a:br>
              <a:rPr lang="en-US" sz="2400" b="1" dirty="0" smtClean="0">
                <a:solidFill>
                  <a:srgbClr val="92D050"/>
                </a:solidFill>
              </a:rPr>
            </a:br>
            <a:r>
              <a:rPr lang="en-US" sz="2400" b="1" dirty="0" smtClean="0">
                <a:solidFill>
                  <a:srgbClr val="92D050"/>
                </a:solidFill>
              </a:rPr>
              <a:t> by asking as Helpline if they need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2400" b="1" dirty="0" smtClean="0">
                <a:solidFill>
                  <a:schemeClr val="bg1"/>
                </a:solidFill>
              </a:rPr>
              <a:t> Extra 30 Seconds time for Textbook,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 Best Friend Helpline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B0F0"/>
                </a:solidFill>
              </a:rPr>
              <a:t> Fifty-Fifty </a:t>
            </a:r>
            <a:r>
              <a:rPr lang="en-US" sz="2400" b="1" dirty="0" smtClean="0">
                <a:solidFill>
                  <a:srgbClr val="FFFF00"/>
                </a:solidFill>
              </a:rPr>
              <a:t>---</a:t>
            </a:r>
            <a:r>
              <a:rPr lang="en-US" sz="2400" b="1" dirty="0" smtClean="0">
                <a:solidFill>
                  <a:srgbClr val="00B0F0"/>
                </a:solidFill>
              </a:rPr>
              <a:t> students will get only TWO answer</a:t>
            </a:r>
            <a:br>
              <a:rPr lang="en-US" sz="2400" b="1" dirty="0" smtClean="0">
                <a:solidFill>
                  <a:srgbClr val="00B0F0"/>
                </a:solidFill>
              </a:rPr>
            </a:br>
            <a:r>
              <a:rPr lang="en-US" sz="2400" b="1" dirty="0" smtClean="0">
                <a:solidFill>
                  <a:srgbClr val="00B0F0"/>
                </a:solidFill>
              </a:rPr>
              <a:t> options among the four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FF0000"/>
                </a:solidFill>
              </a:rPr>
              <a:t> 30 Seconds time for each question to answer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The student </a:t>
            </a:r>
            <a:r>
              <a:rPr lang="en-US" sz="2400" b="1" dirty="0" smtClean="0">
                <a:solidFill>
                  <a:srgbClr val="FFFF00"/>
                </a:solidFill>
              </a:rPr>
              <a:t>/</a:t>
            </a: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Group who answered for all </a:t>
            </a:r>
            <a:b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the questions will be declared as WINNERS </a:t>
            </a:r>
            <a:b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/>
            </a:r>
            <a:b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endParaRPr lang="en-US" sz="24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7543800" y="6096000"/>
            <a:ext cx="1295400" cy="609600"/>
          </a:xfrm>
          <a:prstGeom prst="rightArrow">
            <a:avLst>
              <a:gd name="adj1" fmla="val 50000"/>
              <a:gd name="adj2" fmla="val 86364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hlinkClick r:id="" action="ppaction://hlinkshowjump?jump=nextslide"/>
              </a:rPr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819900" y="1066800"/>
            <a:ext cx="2133600" cy="3785652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10) Rs.50</a:t>
            </a:r>
            <a:br>
              <a:rPr lang="en-US" sz="2400" b="1" dirty="0" smtClean="0">
                <a:solidFill>
                  <a:srgbClr val="FFFF00"/>
                </a:solidFill>
              </a:rPr>
            </a:br>
            <a:r>
              <a:rPr lang="en-US" sz="2400" b="1" dirty="0" smtClean="0">
                <a:solidFill>
                  <a:srgbClr val="FFFF00"/>
                </a:solidFill>
              </a:rPr>
              <a:t>9) Rs.25 </a:t>
            </a:r>
            <a:br>
              <a:rPr lang="en-US" sz="2400" b="1" dirty="0" smtClean="0">
                <a:solidFill>
                  <a:srgbClr val="FFFF00"/>
                </a:solidFill>
              </a:rPr>
            </a:br>
            <a:r>
              <a:rPr lang="en-US" sz="2400" b="1" dirty="0" smtClean="0">
                <a:solidFill>
                  <a:srgbClr val="FFFF00"/>
                </a:solidFill>
              </a:rPr>
              <a:t>8) Rs.20 </a:t>
            </a:r>
            <a:br>
              <a:rPr lang="en-US" sz="2400" b="1" dirty="0" smtClean="0">
                <a:solidFill>
                  <a:srgbClr val="FFFF00"/>
                </a:solidFill>
              </a:rPr>
            </a:br>
            <a:r>
              <a:rPr lang="en-US" sz="2400" b="1" dirty="0" smtClean="0">
                <a:solidFill>
                  <a:srgbClr val="FFFF00"/>
                </a:solidFill>
              </a:rPr>
              <a:t>7) Rs.15 </a:t>
            </a:r>
            <a:br>
              <a:rPr lang="en-US" sz="2400" b="1" dirty="0" smtClean="0">
                <a:solidFill>
                  <a:srgbClr val="FFFF00"/>
                </a:solidFill>
              </a:rPr>
            </a:br>
            <a:r>
              <a:rPr lang="en-US" sz="2400" b="1" dirty="0" smtClean="0">
                <a:solidFill>
                  <a:srgbClr val="FFFF00"/>
                </a:solidFill>
              </a:rPr>
              <a:t>6) Rs.10</a:t>
            </a:r>
            <a:br>
              <a:rPr lang="en-US" sz="2400" b="1" dirty="0" smtClean="0">
                <a:solidFill>
                  <a:srgbClr val="FFFF00"/>
                </a:solidFill>
              </a:rPr>
            </a:br>
            <a:r>
              <a:rPr lang="en-US" sz="2400" b="1" dirty="0" smtClean="0">
                <a:solidFill>
                  <a:srgbClr val="FFFF00"/>
                </a:solidFill>
              </a:rPr>
              <a:t>5) Rs.5 </a:t>
            </a:r>
            <a:br>
              <a:rPr lang="en-US" sz="2400" b="1" dirty="0" smtClean="0">
                <a:solidFill>
                  <a:srgbClr val="FFFF00"/>
                </a:solidFill>
              </a:rPr>
            </a:br>
            <a:r>
              <a:rPr lang="en-US" sz="2400" b="1" dirty="0" smtClean="0">
                <a:solidFill>
                  <a:srgbClr val="FFFF00"/>
                </a:solidFill>
              </a:rPr>
              <a:t>4) Rs.4</a:t>
            </a:r>
            <a:br>
              <a:rPr lang="en-US" sz="2400" b="1" dirty="0" smtClean="0">
                <a:solidFill>
                  <a:srgbClr val="FFFF00"/>
                </a:solidFill>
              </a:rPr>
            </a:br>
            <a:r>
              <a:rPr lang="en-US" sz="2400" b="1" dirty="0" smtClean="0">
                <a:solidFill>
                  <a:srgbClr val="FFFF00"/>
                </a:solidFill>
              </a:rPr>
              <a:t>3) Rs.3 </a:t>
            </a:r>
            <a:br>
              <a:rPr lang="en-US" sz="2400" b="1" dirty="0" smtClean="0">
                <a:solidFill>
                  <a:srgbClr val="FFFF00"/>
                </a:solidFill>
              </a:rPr>
            </a:br>
            <a:r>
              <a:rPr lang="en-US" sz="2400" b="1" dirty="0" smtClean="0">
                <a:solidFill>
                  <a:srgbClr val="FFFF00"/>
                </a:solidFill>
              </a:rPr>
              <a:t>2) Rs.2 </a:t>
            </a:r>
            <a:br>
              <a:rPr lang="en-US" sz="2400" b="1" dirty="0" smtClean="0">
                <a:solidFill>
                  <a:srgbClr val="FFFF00"/>
                </a:solidFill>
              </a:rPr>
            </a:br>
            <a:r>
              <a:rPr lang="en-US" sz="2400" b="1" dirty="0" smtClean="0">
                <a:solidFill>
                  <a:srgbClr val="FFFF00"/>
                </a:solidFill>
              </a:rPr>
              <a:t>1) Rs.1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129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9382" y="228600"/>
            <a:ext cx="8763000" cy="3016210"/>
          </a:xfrm>
          <a:prstGeom prst="rect">
            <a:avLst/>
          </a:prstGeom>
          <a:solidFill>
            <a:srgbClr val="002060"/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WEL COME TO 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</a:br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SOCIAL STUDIES</a:t>
            </a:r>
            <a:r>
              <a:rPr lang="en-US" sz="48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en-US" sz="48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</a:br>
            <a:r>
              <a:rPr lang="en-US" sz="48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QUIZ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</a:br>
            <a:r>
              <a:rPr lang="en-US" sz="54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TEAM – BLUE </a:t>
            </a:r>
            <a:endParaRPr lang="en-US" sz="40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9957" y="3276600"/>
            <a:ext cx="7113443" cy="33121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83193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76200" y="228600"/>
            <a:ext cx="8915400" cy="1219200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Q.1. The National Assembly framed a Constitution in 1791 to limit the power of the …..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25002" y="2602997"/>
            <a:ext cx="3886200" cy="8382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A) Theocracy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655127" y="2586215"/>
            <a:ext cx="3886200" cy="871764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B) Wealthy Man  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18563" y="4114800"/>
            <a:ext cx="3886200" cy="8001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 C) Monarch  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736693" y="4076700"/>
            <a:ext cx="3886200" cy="8382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 D) Businessmen 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5800" y="5715000"/>
            <a:ext cx="7848600" cy="533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92727" y="5715000"/>
            <a:ext cx="7848600" cy="5334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7543800" y="6248400"/>
            <a:ext cx="1295400" cy="457200"/>
          </a:xfrm>
          <a:prstGeom prst="rightArrow">
            <a:avLst>
              <a:gd name="adj1" fmla="val 50000"/>
              <a:gd name="adj2" fmla="val 70455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hlinkClick r:id="" action="ppaction://hlinkshowjump?jump=nextslide"/>
              </a:rPr>
              <a:t>NEX</a:t>
            </a:r>
            <a:r>
              <a:rPr lang="en-US" sz="2000" b="1" dirty="0" smtClean="0">
                <a:solidFill>
                  <a:schemeClr val="tx1"/>
                </a:solidFill>
                <a:hlinkClick r:id="" action="ppaction://hlinkshowjump?jump=nextslide"/>
              </a:rPr>
              <a:t>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5973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7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76200" y="304800"/>
            <a:ext cx="8915400" cy="1371600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Q.2. 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smtClean="0">
                <a:latin typeface="+mj-lt"/>
              </a:rPr>
              <a:t> Who wrote an influential pamphlet ‘What is the Third Estate’ ? 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2611582"/>
            <a:ext cx="4038600" cy="8382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A) Mirabeau  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724400" y="2611582"/>
            <a:ext cx="4038600" cy="8382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B) Jean-Paul Marat 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81000" y="4222173"/>
            <a:ext cx="4038600" cy="8382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C) </a:t>
            </a:r>
            <a:r>
              <a:rPr lang="en-US" sz="3200" b="1" dirty="0" err="1" smtClean="0">
                <a:solidFill>
                  <a:srgbClr val="FFFF00"/>
                </a:solidFill>
              </a:rPr>
              <a:t>Abbe</a:t>
            </a:r>
            <a:r>
              <a:rPr lang="en-US" sz="3200" b="1" dirty="0" smtClean="0">
                <a:solidFill>
                  <a:srgbClr val="FFFF00"/>
                </a:solidFill>
              </a:rPr>
              <a:t> Sieyes  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738255" y="4229100"/>
            <a:ext cx="4038600" cy="8382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D) </a:t>
            </a:r>
            <a:r>
              <a:rPr lang="en-US" sz="2800" b="1" dirty="0" err="1" smtClean="0">
                <a:solidFill>
                  <a:srgbClr val="FFFF00"/>
                </a:solidFill>
              </a:rPr>
              <a:t>Olympe</a:t>
            </a:r>
            <a:r>
              <a:rPr lang="en-US" sz="2800" b="1" dirty="0" smtClean="0">
                <a:solidFill>
                  <a:srgbClr val="FFFF00"/>
                </a:solidFill>
              </a:rPr>
              <a:t> de Gouges  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5800" y="5715000"/>
            <a:ext cx="7848600" cy="533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92727" y="5715000"/>
            <a:ext cx="7848600" cy="5334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7543800" y="6248400"/>
            <a:ext cx="1219200" cy="533400"/>
          </a:xfrm>
          <a:prstGeom prst="rightArrow">
            <a:avLst>
              <a:gd name="adj1" fmla="val 50000"/>
              <a:gd name="adj2" fmla="val 86364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hlinkClick r:id="" action="ppaction://hlinkshowjump?jump=nextslide"/>
              </a:rPr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304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76200" y="304800"/>
            <a:ext cx="8915400" cy="1295400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+mj-lt"/>
              </a:rPr>
              <a:t>Q.3.  A triangular slave trade took place between – Europe, the Americas and ……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2611582"/>
            <a:ext cx="4038600" cy="1046018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A) Asia  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724400" y="2611582"/>
            <a:ext cx="4038600" cy="1046018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B) France  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81000" y="4222172"/>
            <a:ext cx="4038600" cy="1111827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C) Australia 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738255" y="4229100"/>
            <a:ext cx="4038600" cy="11049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D) Africa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5800" y="5715000"/>
            <a:ext cx="7848600" cy="533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92727" y="5715000"/>
            <a:ext cx="7848600" cy="5334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7696200" y="6248400"/>
            <a:ext cx="1143000" cy="457200"/>
          </a:xfrm>
          <a:prstGeom prst="rightArrow">
            <a:avLst>
              <a:gd name="adj1" fmla="val 50000"/>
              <a:gd name="adj2" fmla="val 86364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hlinkClick r:id="" action="ppaction://hlinkshowjump?jump=nextslide"/>
              </a:rPr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998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76200" y="152400"/>
            <a:ext cx="8915400" cy="1219200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+mj-lt"/>
              </a:rPr>
              <a:t>4. The Tropic of Cancer does not pass through, </a:t>
            </a:r>
            <a:endParaRPr lang="en-US" sz="36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9600" y="2590800"/>
            <a:ext cx="3352800" cy="7620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A) </a:t>
            </a:r>
            <a:r>
              <a:rPr lang="en-US" sz="3200" b="1" dirty="0" err="1" smtClean="0">
                <a:solidFill>
                  <a:srgbClr val="FFFF00"/>
                </a:solidFill>
              </a:rPr>
              <a:t>Odisha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953000" y="2590800"/>
            <a:ext cx="3352800" cy="7620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B) Rajasthan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62000" y="4191000"/>
            <a:ext cx="3276600" cy="7620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C) </a:t>
            </a:r>
            <a:r>
              <a:rPr lang="en-US" sz="3200" b="1" dirty="0" err="1" smtClean="0">
                <a:solidFill>
                  <a:srgbClr val="FFFF00"/>
                </a:solidFill>
              </a:rPr>
              <a:t>Chattisgarh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953000" y="4191000"/>
            <a:ext cx="3276600" cy="7620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D) Tripura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5800" y="5715000"/>
            <a:ext cx="7848600" cy="533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92727" y="5715000"/>
            <a:ext cx="7848600" cy="5334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7543800" y="6248400"/>
            <a:ext cx="1219200" cy="457200"/>
          </a:xfrm>
          <a:prstGeom prst="rightArrow">
            <a:avLst>
              <a:gd name="adj1" fmla="val 56061"/>
              <a:gd name="adj2" fmla="val 86364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hlinkClick r:id="" action="ppaction://hlinkshowjump?jump=nextslide"/>
              </a:rPr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9554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76200" y="304800"/>
            <a:ext cx="8915400" cy="1219200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smtClean="0">
                <a:latin typeface="+mj-lt"/>
              </a:rPr>
              <a:t> Q.5. The easternmost longitude of India is, 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2514600"/>
            <a:ext cx="4038600" cy="935182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A) 68° 7’ E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724400" y="2611582"/>
            <a:ext cx="4038600" cy="8382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B) 77° 6’ E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81000" y="4038600"/>
            <a:ext cx="4038600" cy="1021773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C) 97° 25’ E 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738255" y="4229100"/>
            <a:ext cx="4038600" cy="8382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D) 82° 32’ E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5800" y="5715000"/>
            <a:ext cx="7848600" cy="533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92727" y="5715000"/>
            <a:ext cx="7848600" cy="5334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7696200" y="6324600"/>
            <a:ext cx="1143000" cy="533400"/>
          </a:xfrm>
          <a:prstGeom prst="rightArrow">
            <a:avLst>
              <a:gd name="adj1" fmla="val 50000"/>
              <a:gd name="adj2" fmla="val 86364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hlinkClick r:id="" action="ppaction://hlinkshowjump?jump=nextslide"/>
              </a:rPr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570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76200" y="228600"/>
            <a:ext cx="8915400" cy="1219200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atin typeface="+mj-lt"/>
              </a:rPr>
              <a:t/>
            </a:r>
            <a:br>
              <a:rPr lang="en-US" sz="4000" b="1" dirty="0" smtClean="0">
                <a:latin typeface="+mj-lt"/>
              </a:rPr>
            </a:br>
            <a:r>
              <a:rPr lang="en-US" sz="3600" b="1" dirty="0" smtClean="0">
                <a:latin typeface="+mj-lt"/>
              </a:rPr>
              <a:t>Q.6. How many States and Union Territories does India have ? </a:t>
            </a:r>
            <a:r>
              <a:rPr lang="en-US" sz="4000" b="1" dirty="0" smtClean="0">
                <a:latin typeface="+mj-lt"/>
              </a:rPr>
              <a:t/>
            </a:r>
            <a:br>
              <a:rPr lang="en-US" sz="4000" b="1" dirty="0" smtClean="0">
                <a:latin typeface="+mj-lt"/>
              </a:rPr>
            </a:br>
            <a:r>
              <a:rPr lang="en-US" sz="4000" b="1" dirty="0" smtClean="0">
                <a:latin typeface="+mj-lt"/>
              </a:rPr>
              <a:t>        </a:t>
            </a:r>
            <a:endParaRPr lang="en-US" sz="36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2438400"/>
            <a:ext cx="4038600" cy="1049224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A) 28 States and 7 UTs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724400" y="2438400"/>
            <a:ext cx="4038600" cy="1011382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B) 28 States and 8 UTs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81000" y="4114800"/>
            <a:ext cx="4038600" cy="952501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C) 29 States and 9 UTs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772891" y="4114800"/>
            <a:ext cx="4038600" cy="945573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D) 26 States and 6 UTs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5800" y="5715000"/>
            <a:ext cx="7848600" cy="533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92727" y="5715000"/>
            <a:ext cx="7848600" cy="5334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7696200" y="6324600"/>
            <a:ext cx="1143000" cy="533400"/>
          </a:xfrm>
          <a:prstGeom prst="rightArrow">
            <a:avLst>
              <a:gd name="adj1" fmla="val 50000"/>
              <a:gd name="adj2" fmla="val 86364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hlinkClick r:id="" action="ppaction://hlinkshowjump?jump=nextslide"/>
              </a:rPr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600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83127" y="304800"/>
            <a:ext cx="8915400" cy="1219200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atin typeface="+mj-lt"/>
              </a:rPr>
              <a:t/>
            </a:r>
            <a:br>
              <a:rPr lang="en-US" sz="4000" b="1" dirty="0" smtClean="0">
                <a:latin typeface="+mj-lt"/>
              </a:rPr>
            </a:br>
            <a:r>
              <a:rPr lang="en-US" sz="4400" b="1" dirty="0" smtClean="0">
                <a:latin typeface="+mj-lt"/>
              </a:rPr>
              <a:t> </a:t>
            </a:r>
            <a:r>
              <a:rPr lang="en-US" sz="3600" b="1" dirty="0" smtClean="0">
                <a:latin typeface="+mj-lt"/>
              </a:rPr>
              <a:t>Q.7. The word ‘Democracy’ comes from the Greek word,  </a:t>
            </a:r>
            <a:r>
              <a:rPr lang="en-US" sz="4400" b="1" dirty="0" smtClean="0">
                <a:latin typeface="+mj-lt"/>
              </a:rPr>
              <a:t/>
            </a:r>
            <a:br>
              <a:rPr lang="en-US" sz="4400" b="1" dirty="0" smtClean="0">
                <a:latin typeface="+mj-lt"/>
              </a:rPr>
            </a:br>
            <a:r>
              <a:rPr lang="en-US" sz="4000" b="1" dirty="0" smtClean="0">
                <a:latin typeface="+mj-lt"/>
              </a:rPr>
              <a:t>        </a:t>
            </a:r>
            <a:endParaRPr lang="en-US" sz="36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2611582"/>
            <a:ext cx="4038600" cy="8382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A) </a:t>
            </a:r>
            <a:r>
              <a:rPr lang="en-US" sz="3200" b="1" dirty="0" err="1" smtClean="0">
                <a:solidFill>
                  <a:srgbClr val="FFFF00"/>
                </a:solidFill>
              </a:rPr>
              <a:t>Democracia</a:t>
            </a:r>
            <a:r>
              <a:rPr lang="en-US" sz="3200" b="1" dirty="0" smtClean="0">
                <a:solidFill>
                  <a:srgbClr val="FFFF00"/>
                </a:solidFill>
              </a:rPr>
              <a:t>   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724400" y="2611582"/>
            <a:ext cx="4038600" cy="8382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B) Demos   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81000" y="4222172"/>
            <a:ext cx="4038600" cy="1035627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C) </a:t>
            </a:r>
            <a:r>
              <a:rPr lang="en-US" sz="3200" b="1" dirty="0" err="1" smtClean="0">
                <a:solidFill>
                  <a:srgbClr val="FFFF00"/>
                </a:solidFill>
              </a:rPr>
              <a:t>Demokratia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772891" y="4229099"/>
            <a:ext cx="4038600" cy="1028699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D) </a:t>
            </a:r>
            <a:r>
              <a:rPr lang="en-US" sz="3200" b="1" dirty="0" err="1" smtClean="0">
                <a:solidFill>
                  <a:srgbClr val="FFFF00"/>
                </a:solidFill>
              </a:rPr>
              <a:t>Kratia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5800" y="5715000"/>
            <a:ext cx="7848600" cy="533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92727" y="5715000"/>
            <a:ext cx="7848600" cy="5334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7696200" y="6324600"/>
            <a:ext cx="1143000" cy="533400"/>
          </a:xfrm>
          <a:prstGeom prst="rightArrow">
            <a:avLst>
              <a:gd name="adj1" fmla="val 50000"/>
              <a:gd name="adj2" fmla="val 86364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hlinkClick r:id="" action="ppaction://hlinkshowjump?jump=nextslide"/>
              </a:rPr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01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83127" y="152400"/>
            <a:ext cx="8915400" cy="1371600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atin typeface="+mj-lt"/>
              </a:rPr>
              <a:t/>
            </a:r>
            <a:br>
              <a:rPr lang="en-US" sz="4000" b="1" dirty="0" smtClean="0">
                <a:latin typeface="+mj-lt"/>
              </a:rPr>
            </a:br>
            <a:r>
              <a:rPr lang="en-US" sz="4400" b="1" dirty="0" smtClean="0">
                <a:latin typeface="+mj-lt"/>
              </a:rPr>
              <a:t> </a:t>
            </a:r>
            <a:r>
              <a:rPr lang="en-US" sz="3600" b="1" dirty="0" smtClean="0">
                <a:latin typeface="+mj-lt"/>
              </a:rPr>
              <a:t>Q.8. The most common form that democracy takes in our time is that of, </a:t>
            </a:r>
            <a:r>
              <a:rPr lang="en-US" sz="4400" b="1" dirty="0" smtClean="0">
                <a:latin typeface="+mj-lt"/>
              </a:rPr>
              <a:t/>
            </a:r>
            <a:br>
              <a:rPr lang="en-US" sz="4400" b="1" dirty="0" smtClean="0">
                <a:latin typeface="+mj-lt"/>
              </a:rPr>
            </a:br>
            <a:r>
              <a:rPr lang="en-US" sz="4000" b="1" dirty="0" smtClean="0">
                <a:latin typeface="+mj-lt"/>
              </a:rPr>
              <a:t>        </a:t>
            </a:r>
            <a:endParaRPr lang="en-US" sz="36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2514600"/>
            <a:ext cx="4038600" cy="10668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A) Representative democracy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724400" y="2514600"/>
            <a:ext cx="4038600" cy="10668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B) Limited democracy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81000" y="4114800"/>
            <a:ext cx="4038600" cy="10668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C) Maximum democracy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772891" y="4114800"/>
            <a:ext cx="4038600" cy="10668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D) None of the above 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5800" y="5715000"/>
            <a:ext cx="7848600" cy="533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92727" y="5715000"/>
            <a:ext cx="7848600" cy="5334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7696200" y="6324600"/>
            <a:ext cx="1143000" cy="533400"/>
          </a:xfrm>
          <a:prstGeom prst="rightArrow">
            <a:avLst>
              <a:gd name="adj1" fmla="val 50000"/>
              <a:gd name="adj2" fmla="val 86364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hlinkClick r:id="" action="ppaction://hlinkshowjump?jump=nextslide"/>
              </a:rPr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0366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52400" y="152400"/>
            <a:ext cx="8763000" cy="1295400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+mj-lt"/>
              </a:rPr>
              <a:t>Q.9. Consumption of chemical fertilizers is highest in which state of India ?  </a:t>
            </a:r>
            <a:endParaRPr lang="en-US" sz="40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5800" y="2514600"/>
            <a:ext cx="3276600" cy="7620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A) Haryana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876800" y="2514600"/>
            <a:ext cx="3429000" cy="7620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B) Punjab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09600" y="4038600"/>
            <a:ext cx="3352800" cy="7620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C) Rajasthan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876800" y="4038600"/>
            <a:ext cx="3505200" cy="7620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D) Himachal Pradesh 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5800" y="5715000"/>
            <a:ext cx="7848600" cy="533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92727" y="5715000"/>
            <a:ext cx="7848600" cy="5334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7696200" y="6324600"/>
            <a:ext cx="1143000" cy="533400"/>
          </a:xfrm>
          <a:prstGeom prst="rightArrow">
            <a:avLst>
              <a:gd name="adj1" fmla="val 50000"/>
              <a:gd name="adj2" fmla="val 86364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hlinkClick r:id="" action="ppaction://hlinkshowjump?jump=nextslide"/>
              </a:rPr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493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3088" y="381000"/>
            <a:ext cx="8797636" cy="1295400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600" b="1" dirty="0" smtClean="0">
              <a:latin typeface="+mj-lt"/>
            </a:endParaRPr>
          </a:p>
          <a:p>
            <a:endParaRPr lang="en-US" sz="3600" b="1" dirty="0" smtClean="0">
              <a:latin typeface="+mj-lt"/>
            </a:endParaRPr>
          </a:p>
          <a:p>
            <a:pPr algn="ctr"/>
            <a:r>
              <a:rPr lang="en-US" sz="3600" b="1" dirty="0" smtClean="0">
                <a:latin typeface="+mj-lt"/>
              </a:rPr>
              <a:t>Q.10. Finance raised to operate a business is called …. </a:t>
            </a:r>
            <a:r>
              <a:rPr lang="en-US" sz="3600" b="1" dirty="0">
                <a:latin typeface="+mj-lt"/>
              </a:rPr>
              <a:t/>
            </a:r>
            <a:br>
              <a:rPr lang="en-US" sz="3600" b="1" dirty="0">
                <a:latin typeface="+mj-lt"/>
              </a:rPr>
            </a:br>
            <a:r>
              <a:rPr lang="en-US" sz="3600" b="1" dirty="0" smtClean="0">
                <a:latin typeface="+mj-lt"/>
              </a:rPr>
              <a:t/>
            </a:r>
            <a:br>
              <a:rPr lang="en-US" sz="3600" b="1" dirty="0" smtClean="0">
                <a:latin typeface="+mj-lt"/>
              </a:rPr>
            </a:br>
            <a:endParaRPr lang="en-US" sz="36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2611582"/>
            <a:ext cx="4038600" cy="8382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A) </a:t>
            </a:r>
            <a:r>
              <a:rPr lang="en-US" sz="3600" b="1" dirty="0" err="1" smtClean="0">
                <a:solidFill>
                  <a:srgbClr val="FFFF00"/>
                </a:solidFill>
              </a:rPr>
              <a:t>Labour</a:t>
            </a:r>
            <a:r>
              <a:rPr lang="en-US" sz="3600" b="1" dirty="0" smtClean="0">
                <a:solidFill>
                  <a:srgbClr val="FFFF00"/>
                </a:solidFill>
              </a:rPr>
              <a:t>  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724400" y="2611582"/>
            <a:ext cx="4038600" cy="8382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B) Capital  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03746" y="4222173"/>
            <a:ext cx="4038600" cy="8382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C) Enterprise  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800600" y="4229100"/>
            <a:ext cx="4038600" cy="838200"/>
          </a:xfrm>
          <a:prstGeom prst="roundRect">
            <a:avLst>
              <a:gd name="adj" fmla="val 49725"/>
            </a:avLst>
          </a:prstGeom>
          <a:solidFill>
            <a:srgbClr val="00206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D) Land  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5800" y="5715000"/>
            <a:ext cx="7848600" cy="533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92727" y="5715000"/>
            <a:ext cx="7848600" cy="5334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7696200" y="6324600"/>
            <a:ext cx="1143000" cy="533400"/>
          </a:xfrm>
          <a:prstGeom prst="rightArrow">
            <a:avLst>
              <a:gd name="adj1" fmla="val 50000"/>
              <a:gd name="adj2" fmla="val 86364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hlinkClick r:id="" action="ppaction://hlinkshowjump?jump=nextslide"/>
              </a:rPr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811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66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6600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6600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660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5282" y="914400"/>
            <a:ext cx="5791200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Thank You </a:t>
            </a:r>
            <a:endParaRPr lang="en-US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64007" y="2667000"/>
            <a:ext cx="3333750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905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8382000" cy="4985980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WEL COME TO </a:t>
            </a:r>
          </a:p>
          <a:p>
            <a:pPr algn="ctr"/>
            <a:r>
              <a:rPr lang="en-US" sz="7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SOCIAL STUDIES</a:t>
            </a:r>
          </a:p>
          <a:p>
            <a:pPr algn="ctr"/>
            <a:r>
              <a:rPr lang="en-US" sz="6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6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QUIZ</a:t>
            </a:r>
            <a:r>
              <a:rPr lang="en-US" sz="6600" b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66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66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6600" b="1" spc="50" dirty="0" smtClean="0">
                <a:ln w="11430"/>
                <a:solidFill>
                  <a:schemeClr val="bg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TEAM – GREEN  </a:t>
            </a:r>
            <a:r>
              <a:rPr lang="en-US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114800"/>
            <a:ext cx="70358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97404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77092" y="228600"/>
            <a:ext cx="8610600" cy="10668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Q.1.  The word </a:t>
            </a:r>
            <a:r>
              <a:rPr lang="en-US" sz="3200" b="1" dirty="0" err="1" smtClean="0"/>
              <a:t>livres</a:t>
            </a:r>
            <a:r>
              <a:rPr lang="en-US" sz="3200" b="1" dirty="0" smtClean="0"/>
              <a:t> stands for ……</a:t>
            </a:r>
            <a:endParaRPr lang="en-US" sz="32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277092" y="2514600"/>
            <a:ext cx="4142510" cy="9906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A) Tax levied by the Church 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724400" y="2438401"/>
            <a:ext cx="4114800" cy="1142999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B) Tax to be paid directly to the State 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81000" y="4191000"/>
            <a:ext cx="4087089" cy="10668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C) Unit of currency in France 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724399" y="4191000"/>
            <a:ext cx="4114801" cy="10668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D) None of the above 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78693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/>
          <p:cNvSpPr/>
          <p:nvPr/>
        </p:nvSpPr>
        <p:spPr>
          <a:xfrm>
            <a:off x="7543800" y="6248400"/>
            <a:ext cx="1295400" cy="6096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hlinkClick r:id="" action="ppaction://hlinkshowjump?jump=nextslide"/>
              </a:rPr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6894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03171" y="228600"/>
            <a:ext cx="8610600" cy="12954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+mj-lt"/>
              </a:rPr>
              <a:t>Q.2. Which group of people did not join the Jacobin club ? </a:t>
            </a:r>
            <a:endParaRPr lang="en-US" sz="36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24742" y="2590800"/>
            <a:ext cx="3912224" cy="9906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A) Men with property  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879081" y="2743200"/>
            <a:ext cx="3934689" cy="8382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B) Artisans  </a:t>
            </a:r>
            <a:endParaRPr lang="en-US" sz="3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493618" y="3904810"/>
            <a:ext cx="3943348" cy="97199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C) Shopkeepers  </a:t>
            </a:r>
            <a:endParaRPr lang="en-US" sz="32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796791" y="3884029"/>
            <a:ext cx="3917921" cy="916571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D) Daily-wage workers  </a:t>
            </a:r>
            <a:endParaRPr lang="en-US" sz="32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174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228600"/>
            <a:ext cx="8610600" cy="14478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+mj-lt"/>
              </a:rPr>
              <a:t>Q.3. What was ‘Estates general’ ? </a:t>
            </a:r>
            <a:endParaRPr lang="en-US" sz="44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2514600"/>
            <a:ext cx="4152900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A) A political body  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92782" y="2514600"/>
            <a:ext cx="4038600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B) Army General  </a:t>
            </a:r>
            <a:endParaRPr lang="en-US" sz="3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381000" y="4177146"/>
            <a:ext cx="4152900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C) Head of land </a:t>
            </a:r>
            <a:endParaRPr lang="en-US" sz="32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592782" y="4170219"/>
            <a:ext cx="4038600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D) Minister  </a:t>
            </a:r>
            <a:endParaRPr lang="en-US" sz="32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863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228600"/>
            <a:ext cx="8610600" cy="12954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+mj-lt"/>
              </a:rPr>
              <a:t>Q.4. Which of these books was written by John Locke  ? </a:t>
            </a:r>
            <a:endParaRPr lang="en-US" sz="36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29044" y="2450342"/>
            <a:ext cx="3893994" cy="978658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A) The Spirit of the Laws  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748644" y="2450342"/>
            <a:ext cx="3882738" cy="902458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B) Two Treatises on </a:t>
            </a:r>
            <a:r>
              <a:rPr lang="en-US" sz="3200" b="1" dirty="0" err="1" smtClean="0"/>
              <a:t>Govt</a:t>
            </a:r>
            <a:r>
              <a:rPr lang="en-US" sz="3200" b="1" dirty="0" smtClean="0"/>
              <a:t>  </a:t>
            </a:r>
            <a:endParaRPr lang="en-US" sz="3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502693" y="3877541"/>
            <a:ext cx="3882737" cy="931717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C) The Social Contract  </a:t>
            </a:r>
            <a:endParaRPr lang="en-US" sz="32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748644" y="3877541"/>
            <a:ext cx="3861957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D) Theory of Evolution  </a:t>
            </a:r>
            <a:endParaRPr lang="en-US" sz="32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981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228600"/>
            <a:ext cx="8610600" cy="16764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Q.5. My friend hails from  a country which does not share land boundary with India. Identify the country…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20134" y="2492578"/>
            <a:ext cx="3702628" cy="713509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A) Bangladesh  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859478" y="2438400"/>
            <a:ext cx="3543303" cy="7620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B) Nepal  </a:t>
            </a:r>
            <a:endParaRPr lang="en-US" sz="3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533400" y="3962400"/>
            <a:ext cx="3627463" cy="761999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C) Bhutan  </a:t>
            </a:r>
            <a:endParaRPr lang="en-US" sz="32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859478" y="3962399"/>
            <a:ext cx="3566852" cy="7620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D) Tajikistan  </a:t>
            </a:r>
            <a:endParaRPr lang="en-US" sz="32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4684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381000"/>
            <a:ext cx="8610600" cy="11430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Q.6. What is the position of India in the world in respect of area ?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55243" y="2711880"/>
            <a:ext cx="3505200" cy="7620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A) 7</a:t>
            </a:r>
            <a:r>
              <a:rPr lang="en-US" sz="3200" b="1" baseline="30000" dirty="0" smtClean="0">
                <a:solidFill>
                  <a:schemeClr val="bg1"/>
                </a:solidFill>
                <a:latin typeface="+mj-lt"/>
              </a:rPr>
              <a:t>th</a:t>
            </a:r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 position  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152158" y="2698026"/>
            <a:ext cx="3479224" cy="789708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B) 8</a:t>
            </a:r>
            <a:r>
              <a:rPr lang="en-US" sz="3200" b="1" baseline="30000" dirty="0" smtClean="0"/>
              <a:t>th</a:t>
            </a:r>
            <a:r>
              <a:rPr lang="en-US" sz="3200" b="1" dirty="0" smtClean="0"/>
              <a:t> position  </a:t>
            </a:r>
            <a:endParaRPr lang="en-US" sz="3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407367" y="4000499"/>
            <a:ext cx="3458442" cy="762001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C) 9</a:t>
            </a:r>
            <a:r>
              <a:rPr lang="en-US" sz="3200" b="1" baseline="30000" dirty="0" smtClean="0"/>
              <a:t>th</a:t>
            </a:r>
            <a:r>
              <a:rPr lang="en-US" sz="3200" b="1" dirty="0" smtClean="0"/>
              <a:t> position  </a:t>
            </a:r>
            <a:endParaRPr lang="en-US" sz="32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5170342" y="4038600"/>
            <a:ext cx="3442856" cy="6858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D) 5</a:t>
            </a:r>
            <a:r>
              <a:rPr lang="en-US" sz="3200" b="1" baseline="30000" dirty="0" smtClean="0"/>
              <a:t>th</a:t>
            </a:r>
            <a:r>
              <a:rPr lang="en-US" sz="3200" b="1" dirty="0" smtClean="0"/>
              <a:t> position </a:t>
            </a:r>
            <a:endParaRPr lang="en-US" sz="32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0695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66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660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381000"/>
            <a:ext cx="8610600" cy="9144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Q.7. The head of the government in Nepal is,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2362200"/>
            <a:ext cx="3581400" cy="8763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A) Prime Minister  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876800" y="2362200"/>
            <a:ext cx="3525984" cy="8382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B) President  </a:t>
            </a:r>
            <a:endParaRPr lang="en-US" sz="3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533400" y="3810000"/>
            <a:ext cx="3482760" cy="8382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</a:t>
            </a:r>
            <a:r>
              <a:rPr lang="en-US" sz="3200" b="1" dirty="0" smtClean="0"/>
              <a:t>) King </a:t>
            </a:r>
            <a:endParaRPr lang="en-US" sz="28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876800" y="3810000"/>
            <a:ext cx="3434198" cy="8382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D) Vice President  </a:t>
            </a:r>
            <a:endParaRPr lang="en-US" sz="32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9850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66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660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6600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152400"/>
            <a:ext cx="8610600" cy="9144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Q. 8. What is Constitutional Law ?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1447800"/>
            <a:ext cx="7391400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A) Law to make Constitution 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1000" y="2590800"/>
            <a:ext cx="7391400" cy="8382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B) Law to set up Constitution Assembly   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57200" y="3657600"/>
            <a:ext cx="7315200" cy="8382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C) Law that rule country   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33400" y="4724400"/>
            <a:ext cx="7315200" cy="7620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D) Provisions given in the Constitution 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739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66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6600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6600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152400"/>
            <a:ext cx="8610600" cy="11430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Q.9</a:t>
            </a:r>
            <a:r>
              <a:rPr lang="en-US" sz="3200" b="1" dirty="0">
                <a:latin typeface="+mj-lt"/>
              </a:rPr>
              <a:t>. </a:t>
            </a:r>
            <a:r>
              <a:rPr lang="en-US" sz="3200" b="1" dirty="0" smtClean="0">
                <a:latin typeface="+mj-lt"/>
              </a:rPr>
              <a:t>The ‘Green Revolution’ introduced the formers to…..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7200" y="1600200"/>
            <a:ext cx="6858000" cy="7620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A) Cultivation of green vegetables  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33400" y="2590800"/>
            <a:ext cx="6781800" cy="7620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/>
              <a:t>B) Cultivation of forests  </a:t>
            </a:r>
            <a:endParaRPr lang="en-US" sz="3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533400" y="3505200"/>
            <a:ext cx="6705600" cy="7620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/>
              <a:t>C) Cultivation of sugarcane </a:t>
            </a:r>
            <a:endParaRPr lang="en-US" sz="32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09600" y="4419600"/>
            <a:ext cx="6629400" cy="7620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/>
              <a:t>D) Cultivation of wheat and rice </a:t>
            </a:r>
            <a:endParaRPr lang="en-US" sz="32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02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6600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6600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6600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381000"/>
            <a:ext cx="8610600" cy="9144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Q.10.  Working capital stands for,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8262" y="1905000"/>
            <a:ext cx="7083138" cy="775952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A) Tools, machines and buildings   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42898" y="2867696"/>
            <a:ext cx="7124702" cy="713704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/>
              <a:t>B) Raw materials and money in hand   </a:t>
            </a:r>
            <a:endParaRPr lang="en-US" sz="3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337703" y="3756338"/>
            <a:ext cx="7129897" cy="739462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/>
              <a:t>C</a:t>
            </a:r>
            <a:r>
              <a:rPr lang="en-US" sz="3200" b="1" dirty="0" smtClean="0"/>
              <a:t>) Total share capital  </a:t>
            </a:r>
            <a:endParaRPr lang="en-US" sz="28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342898" y="4724400"/>
            <a:ext cx="7124702" cy="7620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/>
              <a:t>D) Fixed deposits in financial institutions  </a:t>
            </a:r>
            <a:endParaRPr lang="en-US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4826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0"/>
                            </p:stCondLst>
                            <p:childTnLst>
                              <p:par>
                                <p:cTn id="4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295400"/>
            <a:ext cx="6400800" cy="1323439"/>
          </a:xfrm>
          <a:prstGeom prst="rect">
            <a:avLst/>
          </a:prstGeom>
          <a:solidFill>
            <a:srgbClr val="002060"/>
          </a:solidFill>
          <a:ln w="76200">
            <a:solidFill>
              <a:srgbClr val="00B0F0"/>
            </a:solidFill>
          </a:ln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8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THANK YOU </a:t>
            </a:r>
            <a:endParaRPr lang="en-US" sz="8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0" y="2895600"/>
            <a:ext cx="3333750" cy="377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3323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8382000" cy="4969847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WEL COME TO </a:t>
            </a:r>
          </a:p>
          <a:p>
            <a:pPr algn="ctr"/>
            <a:r>
              <a:rPr lang="en-US" sz="72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SOCIAL STUDIES </a:t>
            </a:r>
            <a:r>
              <a:rPr lang="en-US" sz="54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54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60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QUIZ</a:t>
            </a:r>
            <a:r>
              <a:rPr lang="en-US" sz="6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66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66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66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TEAM – RED </a:t>
            </a:r>
            <a:r>
              <a:rPr lang="en-US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160144"/>
            <a:ext cx="7035800" cy="2697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1682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228600"/>
            <a:ext cx="8610600" cy="11430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Q.1. Which one of the following is not an effect of the modern farming ?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33400" y="2438400"/>
            <a:ext cx="3755256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A) Soil degradation  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800600" y="2438400"/>
            <a:ext cx="3727804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/>
              <a:t>B ) Water pollution  </a:t>
            </a:r>
            <a:endParaRPr lang="en-US" sz="3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533400" y="3810000"/>
            <a:ext cx="3679055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C) Deforestation  </a:t>
            </a:r>
            <a:endParaRPr lang="en-US" sz="32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800600" y="3810000"/>
            <a:ext cx="3619760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D) Decrease in groundwater </a:t>
            </a:r>
            <a:endParaRPr lang="en-US" sz="32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997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381000"/>
            <a:ext cx="8610600" cy="11430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Q.2. Multiple cropping means, growing……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28370" y="2654489"/>
            <a:ext cx="4107872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A) Only two crops  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11154" y="2654489"/>
            <a:ext cx="4216977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B) Only three crops </a:t>
            </a:r>
            <a:endParaRPr lang="en-US" sz="28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376861" y="3924300"/>
            <a:ext cx="4059381" cy="800101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C) More than one crop </a:t>
            </a:r>
            <a:endParaRPr lang="en-US" sz="28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642178" y="3886201"/>
            <a:ext cx="4087090" cy="8382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D) </a:t>
            </a:r>
            <a:r>
              <a:rPr lang="en-US" sz="2800" b="1" dirty="0" err="1" smtClean="0"/>
              <a:t>Upto</a:t>
            </a:r>
            <a:r>
              <a:rPr lang="en-US" sz="2800" b="1" dirty="0" smtClean="0"/>
              <a:t> four crops  </a:t>
            </a:r>
            <a:endParaRPr lang="en-US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905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52400" y="304800"/>
            <a:ext cx="8763000" cy="11430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Q.3. How many members are elected to the National people’s Congress from all over China ?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12508" y="2438400"/>
            <a:ext cx="4028210" cy="9906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A) 3500  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24636" y="2438400"/>
            <a:ext cx="4028211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B) 3050</a:t>
            </a:r>
            <a:endParaRPr lang="en-US" sz="28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316263" y="4038599"/>
            <a:ext cx="4066310" cy="824347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C) 3000 </a:t>
            </a:r>
            <a:endParaRPr lang="en-US" sz="28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700837" y="4038600"/>
            <a:ext cx="3952010" cy="824347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D) 4000 </a:t>
            </a:r>
            <a:endParaRPr lang="en-US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7016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152401"/>
            <a:ext cx="8610600" cy="990599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Q.4.  Some of the drawbacks of democracy is,  </a:t>
            </a:r>
            <a:endParaRPr lang="en-US" sz="36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7200" y="1524000"/>
            <a:ext cx="6019800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A) Instability and delays  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33400" y="2667000"/>
            <a:ext cx="5943600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/>
              <a:t>B) Corruption and hypocrisy  </a:t>
            </a:r>
            <a:endParaRPr lang="en-US" sz="3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609600" y="3733800"/>
            <a:ext cx="5791200" cy="9906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/>
              <a:t>C) Politicians fighting among themselves   </a:t>
            </a:r>
            <a:endParaRPr lang="en-US" sz="28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85800" y="4876800"/>
            <a:ext cx="5562600" cy="8382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/>
              <a:t>D) All the above </a:t>
            </a:r>
            <a:endParaRPr lang="en-US" sz="32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423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304800"/>
            <a:ext cx="8610600" cy="11430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Q.5. Which line divides India into approximately two equal parts ?  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2514600"/>
            <a:ext cx="3810001" cy="8382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A) Tropic of Cancer 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724400" y="2514600"/>
            <a:ext cx="3810000" cy="838201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B) The Equator  </a:t>
            </a:r>
            <a:endParaRPr lang="en-US" sz="28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304800" y="4038600"/>
            <a:ext cx="3875810" cy="755072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C) Tropic of Capricorn  </a:t>
            </a:r>
            <a:endParaRPr lang="en-US" sz="28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648200" y="4038600"/>
            <a:ext cx="3823856" cy="7620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D) None of these   </a:t>
            </a:r>
            <a:endParaRPr lang="en-US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5132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2000"/>
                            </p:stCondLst>
                            <p:childTnLst>
                              <p:par>
                                <p:cTn id="1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0"/>
                            </p:stCondLst>
                            <p:childTnLst>
                              <p:par>
                                <p:cTn id="7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228600"/>
            <a:ext cx="8610600" cy="11430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Q.6.  The latitudinal extent of India lies between, 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2514600"/>
            <a:ext cx="3886201" cy="8382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A) 7° 5’ N and 26° 5’ N 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724400" y="2514600"/>
            <a:ext cx="3886200" cy="7620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/>
              <a:t>B) 8° 4’ N and 37° 6’ N </a:t>
            </a:r>
            <a:endParaRPr lang="en-US" sz="28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381000" y="3962400"/>
            <a:ext cx="3898325" cy="7620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/>
              <a:t>C) 12° 5’ N and 27° 5’ N </a:t>
            </a:r>
            <a:endParaRPr lang="en-US" sz="28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724400" y="3962400"/>
            <a:ext cx="3886201" cy="7620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D) 12° 5’ N and 37° 6’ N  </a:t>
            </a:r>
            <a:endParaRPr lang="en-US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694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228600"/>
            <a:ext cx="8610600" cy="15240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+mj-lt"/>
              </a:rPr>
              <a:t>Q.7. The Which of the following is the oldest route of contact between India and other countries of the world ? </a:t>
            </a:r>
            <a:endParaRPr lang="en-US" sz="28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57621" y="2476500"/>
            <a:ext cx="3861956" cy="8763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A) Land route  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82390" y="2438400"/>
            <a:ext cx="3756315" cy="8382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B) Ocean route  </a:t>
            </a:r>
            <a:endParaRPr lang="en-US" sz="28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386196" y="3657601"/>
            <a:ext cx="3804806" cy="838199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C) Maritime contact    </a:t>
            </a:r>
            <a:endParaRPr lang="en-US" sz="28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615661" y="3657601"/>
            <a:ext cx="3657600" cy="838199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D) Air route  </a:t>
            </a:r>
            <a:endParaRPr lang="en-US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113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000"/>
                            </p:stCondLst>
                            <p:childTnLst>
                              <p:par>
                                <p:cTn id="10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228600"/>
            <a:ext cx="8610600" cy="12192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Q.8.   Which of the following were the two leaders of National Assembly of France ?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6250" y="1752600"/>
            <a:ext cx="5010150" cy="7620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A) Mirabeau and Voltaire  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76250" y="2667000"/>
            <a:ext cx="5086350" cy="7620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B) Mirabeau and Rousseau  </a:t>
            </a:r>
            <a:endParaRPr lang="en-US" sz="2800" b="1" dirty="0"/>
          </a:p>
          <a:p>
            <a:pPr algn="ctr"/>
            <a:endParaRPr lang="en-US" sz="28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476250" y="3581401"/>
            <a:ext cx="5086350" cy="685799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/>
              <a:t>C) Mirabeau and </a:t>
            </a:r>
            <a:r>
              <a:rPr lang="en-US" sz="2800" b="1" dirty="0" err="1" smtClean="0"/>
              <a:t>Abbe</a:t>
            </a:r>
            <a:r>
              <a:rPr lang="en-US" sz="2800" b="1" dirty="0" smtClean="0"/>
              <a:t> Sieyes </a:t>
            </a:r>
            <a:endParaRPr lang="en-US" sz="28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533401" y="4419601"/>
            <a:ext cx="5029199" cy="685799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/>
              <a:t>D) Mirabeau and Montesquieu  </a:t>
            </a:r>
            <a:endParaRPr lang="en-US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2805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2000"/>
                            </p:stCondLst>
                            <p:childTnLst>
                              <p:par>
                                <p:cTn id="1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0"/>
                            </p:stCondLst>
                            <p:childTnLst>
                              <p:par>
                                <p:cTn id="7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381000"/>
            <a:ext cx="8610600" cy="11430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Q.9. The Third Estate comprised ….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36175" y="2590800"/>
            <a:ext cx="3681845" cy="9906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A) Servants and peasants 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82392" y="2590800"/>
            <a:ext cx="3952008" cy="9906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B)Landless </a:t>
            </a:r>
            <a:r>
              <a:rPr lang="en-US" sz="2800" b="1" dirty="0" err="1" smtClean="0"/>
              <a:t>labourers</a:t>
            </a:r>
            <a:r>
              <a:rPr lang="en-US" sz="2800" b="1" dirty="0" smtClean="0"/>
              <a:t> and artisans </a:t>
            </a:r>
            <a:endParaRPr lang="en-US" sz="28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454517" y="3962399"/>
            <a:ext cx="3685310" cy="990599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C) businessmen, merchants, lawyers  </a:t>
            </a:r>
            <a:endParaRPr lang="en-US" sz="28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715740" y="3910884"/>
            <a:ext cx="3685311" cy="1042115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D) All the above  </a:t>
            </a:r>
            <a:endParaRPr lang="en-US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514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0"/>
                            </p:stCondLst>
                            <p:childTnLst>
                              <p:par>
                                <p:cTn id="7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304800"/>
            <a:ext cx="8610600" cy="10668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Q.10.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smtClean="0">
                <a:latin typeface="+mj-lt"/>
              </a:rPr>
              <a:t>The French Revolution started in,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2514600"/>
            <a:ext cx="4152900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A) 1879 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06637" y="2514600"/>
            <a:ext cx="4038600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B) 1789  </a:t>
            </a:r>
            <a:endParaRPr lang="en-US" sz="3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381000" y="4177146"/>
            <a:ext cx="4152900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C) 1779  </a:t>
            </a:r>
            <a:endParaRPr lang="en-US" sz="32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592782" y="4170219"/>
            <a:ext cx="4038600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D) 1709 </a:t>
            </a:r>
            <a:endParaRPr lang="en-US" sz="32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539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0"/>
                            </p:stCondLst>
                            <p:childTnLst>
                              <p:par>
                                <p:cTn id="7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000"/>
                            </p:stCondLst>
                            <p:childTnLst>
                              <p:par>
                                <p:cTn id="8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295400"/>
            <a:ext cx="6400800" cy="1323439"/>
          </a:xfrm>
          <a:prstGeom prst="rect">
            <a:avLst/>
          </a:prstGeom>
          <a:solidFill>
            <a:schemeClr val="tx1"/>
          </a:solidFill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THANK YOU </a:t>
            </a:r>
            <a:endParaRPr lang="en-US" sz="8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0" y="2895600"/>
            <a:ext cx="3333750" cy="377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1952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8382000" cy="489364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WEL COME TO </a:t>
            </a:r>
          </a:p>
          <a:p>
            <a:pPr algn="ctr"/>
            <a:r>
              <a:rPr lang="en-US" sz="6600" b="1" spc="50" dirty="0" smtClean="0">
                <a:ln w="11430"/>
                <a:solidFill>
                  <a:prstClr val="whit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SOCIAL STUDIES</a:t>
            </a:r>
            <a:r>
              <a:rPr lang="en-US" sz="5400" b="1" spc="50" dirty="0" smtClean="0">
                <a:ln w="11430"/>
                <a:solidFill>
                  <a:prstClr val="whit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5400" b="1" spc="50" dirty="0" smtClean="0">
                <a:ln w="11430"/>
                <a:solidFill>
                  <a:prstClr val="whit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60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QUIZ</a:t>
            </a:r>
            <a:r>
              <a:rPr lang="en-US" sz="6000" b="1" spc="50" dirty="0" smtClean="0">
                <a:ln w="11430"/>
                <a:solidFill>
                  <a:prstClr val="whit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6600" b="1" spc="50" dirty="0" smtClean="0">
                <a:ln w="11430"/>
                <a:solidFill>
                  <a:prstClr val="whit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6600" b="1" spc="50" dirty="0" smtClean="0">
                <a:ln w="11430"/>
                <a:solidFill>
                  <a:prstClr val="whit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6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TEAM – YELLOW  </a:t>
            </a:r>
            <a:r>
              <a:rPr lang="en-US" sz="80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80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en-US" sz="66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2512" y="3962400"/>
            <a:ext cx="7038975" cy="269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4326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228600"/>
            <a:ext cx="8610600" cy="11430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Q.1. The book ‘The Spirit of Laws’ written by, 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65246" y="2438400"/>
            <a:ext cx="3418610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A) Rousseau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035196" y="2438400"/>
            <a:ext cx="3352800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B ) Montesquieu   </a:t>
            </a:r>
            <a:endParaRPr lang="en-US" sz="3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565245" y="3810000"/>
            <a:ext cx="3418610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C) Voltaire  </a:t>
            </a:r>
            <a:endParaRPr lang="en-US" sz="32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5067041" y="3810000"/>
            <a:ext cx="3352800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D) John Locke </a:t>
            </a:r>
            <a:endParaRPr lang="en-US" sz="32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703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03171" y="228600"/>
            <a:ext cx="8610600" cy="12954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+mj-lt"/>
              </a:rPr>
              <a:t>Q.2. According to the new constitution of 1791, the National Assembly was to be,</a:t>
            </a:r>
            <a:endParaRPr lang="en-US" sz="36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24742" y="2667000"/>
            <a:ext cx="3912224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A)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Elected indirectly 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879081" y="2667000"/>
            <a:ext cx="3934689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B) Appoint by the King  </a:t>
            </a:r>
            <a:endParaRPr lang="en-US" sz="3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493618" y="3904810"/>
            <a:ext cx="3943348" cy="89579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C) A hereditary body</a:t>
            </a:r>
            <a:endParaRPr lang="en-US" sz="32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796791" y="3884029"/>
            <a:ext cx="3917921" cy="916571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D) Elected directly  </a:t>
            </a:r>
            <a:endParaRPr lang="en-US" sz="32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7116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304800"/>
            <a:ext cx="8610600" cy="12192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Q.3. Which period is referred to as the ‘Reign of Terror’ ? 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2590800"/>
            <a:ext cx="3962400" cy="8382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A) From 1793 to 1794 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953000" y="2667000"/>
            <a:ext cx="3810000" cy="762001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B) From 1798 to 1799 </a:t>
            </a:r>
            <a:endParaRPr lang="en-US" sz="28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381000" y="4191000"/>
            <a:ext cx="3875810" cy="755072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C) From 1789 to 1790 </a:t>
            </a:r>
            <a:endParaRPr lang="en-US" sz="28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876800" y="4191000"/>
            <a:ext cx="3900056" cy="7620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D) From 1793 to 1795 </a:t>
            </a:r>
            <a:endParaRPr lang="en-US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374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2000"/>
                            </p:stCondLst>
                            <p:childTnLst>
                              <p:par>
                                <p:cTn id="1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0"/>
                            </p:stCondLst>
                            <p:childTnLst>
                              <p:par>
                                <p:cTn id="7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228600"/>
            <a:ext cx="8610600" cy="15240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Q.4.  Name the group of Islands lying in the Arabian Sea…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57621" y="2476500"/>
            <a:ext cx="3861956" cy="9525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A) Lakshadweep 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82390" y="2438400"/>
            <a:ext cx="3756315" cy="9906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B) Bay of Bengal </a:t>
            </a:r>
            <a:endParaRPr lang="en-US" sz="3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386196" y="3886200"/>
            <a:ext cx="3804806" cy="10668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C) Andaman – Nicobar </a:t>
            </a:r>
            <a:endParaRPr lang="en-US" sz="32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631747" y="3886199"/>
            <a:ext cx="3657600" cy="1066801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D) None of the above </a:t>
            </a:r>
            <a:endParaRPr lang="en-US" sz="32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9751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000"/>
                            </p:stCondLst>
                            <p:childTnLst>
                              <p:par>
                                <p:cTn id="10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76200" y="304800"/>
            <a:ext cx="8915400" cy="1295400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+mj-lt"/>
              </a:rPr>
              <a:t>Q.5. India has  a land boundary of about …..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2667000"/>
            <a:ext cx="4038600" cy="990600"/>
          </a:xfrm>
          <a:prstGeom prst="roundRect">
            <a:avLst>
              <a:gd name="adj" fmla="val 49725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A) 15,250 km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724400" y="2667000"/>
            <a:ext cx="4038600" cy="990600"/>
          </a:xfrm>
          <a:prstGeom prst="roundRect">
            <a:avLst>
              <a:gd name="adj" fmla="val 49725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B) 15,860 km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81000" y="4222173"/>
            <a:ext cx="4038600" cy="959428"/>
          </a:xfrm>
          <a:prstGeom prst="roundRect">
            <a:avLst>
              <a:gd name="adj" fmla="val 49725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C) 15,680 km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738255" y="4229100"/>
            <a:ext cx="4038600" cy="952500"/>
          </a:xfrm>
          <a:prstGeom prst="roundRect">
            <a:avLst>
              <a:gd name="adj" fmla="val 49725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D) 15,200 km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5800" y="5715000"/>
            <a:ext cx="7848600" cy="533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92727" y="5715000"/>
            <a:ext cx="7848600" cy="5334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7696200" y="6248400"/>
            <a:ext cx="1143000" cy="457200"/>
          </a:xfrm>
          <a:prstGeom prst="rightArrow">
            <a:avLst>
              <a:gd name="adj1" fmla="val 50000"/>
              <a:gd name="adj2" fmla="val 86364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hlinkClick r:id="" action="ppaction://hlinkshowjump?jump=nextslide"/>
              </a:rPr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0498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03171" y="228600"/>
            <a:ext cx="8610600" cy="12954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Q.6. Which meridian is fixed as a Standard Meridian of India ?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24742" y="2743200"/>
            <a:ext cx="3912224" cy="8382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A)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82 ½° E  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879081" y="2743200"/>
            <a:ext cx="3934689" cy="8382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B) 72 ½° E </a:t>
            </a:r>
            <a:endParaRPr lang="en-US" sz="3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493618" y="3904810"/>
            <a:ext cx="3943348" cy="89579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C) 84 ½° E</a:t>
            </a:r>
            <a:endParaRPr lang="en-US" sz="32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879081" y="3884029"/>
            <a:ext cx="3835631" cy="916571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D)</a:t>
            </a:r>
            <a:r>
              <a:rPr lang="en-US" sz="3200" b="1" dirty="0" smtClean="0">
                <a:solidFill>
                  <a:schemeClr val="bg1"/>
                </a:solidFill>
              </a:rPr>
              <a:t> 23 ½° E</a:t>
            </a:r>
            <a:r>
              <a:rPr lang="en-US" sz="3200" b="1" dirty="0" smtClean="0"/>
              <a:t> </a:t>
            </a:r>
            <a:endParaRPr lang="en-US" sz="32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669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228600"/>
            <a:ext cx="8610600" cy="12192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Q.7. Democracy improves the :  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2438400"/>
            <a:ext cx="4038600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A) Dignity of the people 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876800" y="2438400"/>
            <a:ext cx="3810000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B ) The quality of decision-making </a:t>
            </a:r>
            <a:endParaRPr lang="en-US" sz="3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381000" y="3810000"/>
            <a:ext cx="3886199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C) Economy of the country</a:t>
            </a:r>
            <a:endParaRPr lang="en-US" sz="32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953000" y="3810000"/>
            <a:ext cx="3733800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D) All the above </a:t>
            </a:r>
            <a:endParaRPr lang="en-US" sz="32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0557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1087" y="235038"/>
            <a:ext cx="8610600" cy="1288961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Q.8.</a:t>
            </a:r>
            <a:r>
              <a:rPr lang="en-US" sz="3200" b="1" dirty="0" smtClean="0"/>
              <a:t> Which organ of the government is required to protect the rights of the citizens ?</a:t>
            </a:r>
            <a:r>
              <a:rPr lang="en-US" sz="3200" b="1" dirty="0" smtClean="0">
                <a:latin typeface="+mj-lt"/>
              </a:rPr>
              <a:t>  </a:t>
            </a:r>
            <a:endParaRPr lang="en-US" sz="36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33400" y="2481528"/>
            <a:ext cx="3494810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A) Legislature 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911434" y="2438400"/>
            <a:ext cx="3719947" cy="962894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B) Executive  </a:t>
            </a:r>
            <a:endParaRPr lang="en-US" sz="3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3886200"/>
            <a:ext cx="3543302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C) Police  </a:t>
            </a:r>
            <a:endParaRPr lang="en-US" sz="32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911434" y="3886200"/>
            <a:ext cx="3719947" cy="9144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D) Independent Judiciary</a:t>
            </a:r>
            <a:endParaRPr lang="en-US" sz="32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7742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381000"/>
            <a:ext cx="8610600" cy="12954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Q.9. During the winter season, farmers in </a:t>
            </a:r>
            <a:r>
              <a:rPr lang="en-US" sz="3200" b="1" dirty="0" err="1" smtClean="0">
                <a:latin typeface="+mj-lt"/>
              </a:rPr>
              <a:t>Palampur</a:t>
            </a:r>
            <a:r>
              <a:rPr lang="en-US" sz="3200" b="1" dirty="0" smtClean="0">
                <a:latin typeface="+mj-lt"/>
              </a:rPr>
              <a:t> grow…… 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36175" y="2590800"/>
            <a:ext cx="3681845" cy="9906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A) </a:t>
            </a:r>
            <a:r>
              <a:rPr lang="en-US" sz="3200" b="1" dirty="0" err="1" smtClean="0">
                <a:solidFill>
                  <a:schemeClr val="bg1"/>
                </a:solidFill>
                <a:latin typeface="+mj-lt"/>
              </a:rPr>
              <a:t>Jowar</a:t>
            </a:r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  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82392" y="2590800"/>
            <a:ext cx="3952008" cy="9906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B) Rice  </a:t>
            </a:r>
            <a:endParaRPr lang="en-US" sz="3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454517" y="3961894"/>
            <a:ext cx="3685310" cy="1042114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C) </a:t>
            </a:r>
            <a:r>
              <a:rPr lang="en-US" sz="3200" b="1" dirty="0" err="1" smtClean="0"/>
              <a:t>Bajra</a:t>
            </a:r>
            <a:r>
              <a:rPr lang="en-US" sz="3200" b="1" dirty="0" smtClean="0"/>
              <a:t>    </a:t>
            </a:r>
            <a:endParaRPr lang="en-US" sz="32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715740" y="3910884"/>
            <a:ext cx="3685311" cy="1042115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D)  Wheat </a:t>
            </a:r>
            <a:endParaRPr lang="en-US" sz="32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23188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0"/>
                            </p:stCondLst>
                            <p:childTnLst>
                              <p:par>
                                <p:cTn id="7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381000"/>
            <a:ext cx="8610600" cy="1295400"/>
          </a:xfrm>
          <a:prstGeom prst="roundRect">
            <a:avLst>
              <a:gd name="adj" fmla="val 49869"/>
            </a:avLst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Q.10.  The concept of white revolution is associated with, </a:t>
            </a:r>
            <a:endParaRPr lang="en-US" sz="3200" b="1" dirty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36175" y="2590800"/>
            <a:ext cx="3681845" cy="9906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A) Cotton  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82392" y="2590800"/>
            <a:ext cx="3952008" cy="9906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B) Food crops  </a:t>
            </a:r>
            <a:endParaRPr lang="en-US" sz="3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454517" y="3910885"/>
            <a:ext cx="3685310" cy="1042114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C) Sugarcane   </a:t>
            </a:r>
            <a:endParaRPr lang="en-US" sz="32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724400" y="3962401"/>
            <a:ext cx="3685311" cy="99060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D) Milk   </a:t>
            </a:r>
            <a:endParaRPr lang="en-US" sz="32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" y="5791200"/>
            <a:ext cx="7869381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1" y="5791200"/>
            <a:ext cx="8097981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7467600" y="6248400"/>
            <a:ext cx="1371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NEXT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23188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0"/>
                            </p:stCondLst>
                            <p:childTnLst>
                              <p:par>
                                <p:cTn id="7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914400"/>
            <a:ext cx="5791200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Thank You </a:t>
            </a:r>
            <a:endParaRPr lang="en-US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71800" y="2809875"/>
            <a:ext cx="3333750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842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2543</TotalTime>
  <Words>1307</Words>
  <Application>Microsoft Office PowerPoint</Application>
  <PresentationFormat>On-screen Show (4:3)</PresentationFormat>
  <Paragraphs>269</Paragraphs>
  <Slides>51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51</vt:i4>
      </vt:variant>
    </vt:vector>
  </HeadingPairs>
  <TitlesOfParts>
    <vt:vector size="53" baseType="lpstr">
      <vt:lpstr>Office Theme</vt:lpstr>
      <vt:lpstr>1_Office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MALLIKARJUN</dc:creator>
  <cp:lastModifiedBy>SAI</cp:lastModifiedBy>
  <cp:revision>252</cp:revision>
  <dcterms:created xsi:type="dcterms:W3CDTF">2021-01-28T14:42:11Z</dcterms:created>
  <dcterms:modified xsi:type="dcterms:W3CDTF">2022-07-24T09:26:20Z</dcterms:modified>
</cp:coreProperties>
</file>